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91" r:id="rId2"/>
    <p:sldId id="292" r:id="rId3"/>
    <p:sldId id="293" r:id="rId4"/>
    <p:sldId id="307" r:id="rId5"/>
    <p:sldId id="308" r:id="rId6"/>
    <p:sldId id="309" r:id="rId7"/>
    <p:sldId id="310" r:id="rId8"/>
    <p:sldId id="311" r:id="rId9"/>
    <p:sldId id="346" r:id="rId10"/>
    <p:sldId id="347" r:id="rId11"/>
    <p:sldId id="348" r:id="rId12"/>
    <p:sldId id="312" r:id="rId13"/>
    <p:sldId id="313" r:id="rId14"/>
    <p:sldId id="314" r:id="rId15"/>
    <p:sldId id="350" r:id="rId16"/>
    <p:sldId id="351" r:id="rId17"/>
    <p:sldId id="352" r:id="rId18"/>
    <p:sldId id="353" r:id="rId19"/>
    <p:sldId id="354" r:id="rId20"/>
    <p:sldId id="355" r:id="rId21"/>
    <p:sldId id="356" r:id="rId22"/>
    <p:sldId id="357" r:id="rId23"/>
    <p:sldId id="358" r:id="rId24"/>
    <p:sldId id="349" r:id="rId25"/>
    <p:sldId id="359" r:id="rId26"/>
    <p:sldId id="360" r:id="rId27"/>
    <p:sldId id="361" r:id="rId28"/>
    <p:sldId id="363" r:id="rId29"/>
    <p:sldId id="362" r:id="rId30"/>
    <p:sldId id="364" r:id="rId31"/>
    <p:sldId id="366" r:id="rId32"/>
    <p:sldId id="365" r:id="rId33"/>
    <p:sldId id="368" r:id="rId34"/>
    <p:sldId id="367" r:id="rId35"/>
    <p:sldId id="369" r:id="rId36"/>
    <p:sldId id="371" r:id="rId37"/>
    <p:sldId id="370" r:id="rId38"/>
    <p:sldId id="372" r:id="rId39"/>
    <p:sldId id="373" r:id="rId40"/>
    <p:sldId id="374" r:id="rId41"/>
    <p:sldId id="375" r:id="rId42"/>
    <p:sldId id="376" r:id="rId43"/>
    <p:sldId id="377" r:id="rId44"/>
    <p:sldId id="379" r:id="rId45"/>
    <p:sldId id="378" r:id="rId46"/>
    <p:sldId id="380" r:id="rId47"/>
    <p:sldId id="381" r:id="rId48"/>
    <p:sldId id="382" r:id="rId49"/>
    <p:sldId id="383" r:id="rId50"/>
    <p:sldId id="386" r:id="rId51"/>
    <p:sldId id="384" r:id="rId52"/>
    <p:sldId id="387" r:id="rId53"/>
    <p:sldId id="385" r:id="rId54"/>
  </p:sldIdLst>
  <p:sldSz cx="9144000" cy="6858000" type="screen4x3"/>
  <p:notesSz cx="9144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6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21258" y="271398"/>
            <a:ext cx="7701915" cy="635000"/>
          </a:xfrm>
          <a:prstGeom prst="rect">
            <a:avLst/>
          </a:prstGeom>
        </p:spPr>
        <p:txBody>
          <a:bodyPr wrap="square" lIns="0" tIns="0" rIns="0" bIns="0">
            <a:spAutoFit/>
          </a:bodyPr>
          <a:lstStyle>
            <a:lvl1pPr>
              <a:defRPr sz="3200" b="1" i="0">
                <a:solidFill>
                  <a:schemeClr val="tx1"/>
                </a:solidFill>
                <a:latin typeface="Calibri"/>
                <a:cs typeface="Calibri"/>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sz="2400" b="0" i="0">
                <a:solidFill>
                  <a:schemeClr val="tx1"/>
                </a:solidFill>
                <a:latin typeface="Microsoft Sans Serif"/>
                <a:cs typeface="Microsoft Sans Serif"/>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4/2/2024</a:t>
            </a:fld>
            <a:endParaRPr lang="en-US"/>
          </a:p>
        </p:txBody>
      </p:sp>
      <p:sp>
        <p:nvSpPr>
          <p:cNvPr id="6" name="Holder 6"/>
          <p:cNvSpPr>
            <a:spLocks noGrp="1"/>
          </p:cNvSpPr>
          <p:nvPr>
            <p:ph type="sldNum" sz="quarter" idx="7"/>
          </p:nvPr>
        </p:nvSpPr>
        <p:spPr/>
        <p:txBody>
          <a:bodyPr lIns="0" tIns="0" rIns="0" bIns="0"/>
          <a:lstStyle>
            <a:lvl1pPr>
              <a:defRPr sz="1200" b="0" i="0">
                <a:solidFill>
                  <a:srgbClr val="878787"/>
                </a:solidFill>
                <a:latin typeface="Calibri"/>
                <a:cs typeface="Calibri"/>
              </a:defRPr>
            </a:lvl1pPr>
          </a:lstStyle>
          <a:p>
            <a:pPr marL="38100">
              <a:lnSpc>
                <a:spcPct val="100000"/>
              </a:lnSpc>
              <a:spcBef>
                <a:spcPts val="185"/>
              </a:spcBef>
            </a:pPr>
            <a:fld id="{81D60167-4931-47E6-BA6A-407CBD079E47}" type="slidenum">
              <a:rPr spc="-25" dirty="0">
                <a:latin typeface="Microsoft Sans Serif"/>
                <a:cs typeface="Microsoft Sans Serif"/>
              </a:rPr>
              <a:t>‹#›</a:t>
            </a:fld>
            <a:endParaRPr spc="-25" dirty="0">
              <a:latin typeface="Microsoft Sans Serif"/>
              <a:cs typeface="Microsoft Sans Serif"/>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tx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400" b="0" i="0">
                <a:solidFill>
                  <a:schemeClr val="tx1"/>
                </a:solidFill>
                <a:latin typeface="Microsoft Sans Serif"/>
                <a:cs typeface="Microsoft Sans Serif"/>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4/2/2024</a:t>
            </a:fld>
            <a:endParaRPr lang="en-US"/>
          </a:p>
        </p:txBody>
      </p:sp>
      <p:sp>
        <p:nvSpPr>
          <p:cNvPr id="6" name="Holder 6"/>
          <p:cNvSpPr>
            <a:spLocks noGrp="1"/>
          </p:cNvSpPr>
          <p:nvPr>
            <p:ph type="sldNum" sz="quarter" idx="7"/>
          </p:nvPr>
        </p:nvSpPr>
        <p:spPr/>
        <p:txBody>
          <a:bodyPr lIns="0" tIns="0" rIns="0" bIns="0"/>
          <a:lstStyle>
            <a:lvl1pPr>
              <a:defRPr sz="1200" b="0" i="0">
                <a:solidFill>
                  <a:srgbClr val="878787"/>
                </a:solidFill>
                <a:latin typeface="Calibri"/>
                <a:cs typeface="Calibri"/>
              </a:defRPr>
            </a:lvl1pPr>
          </a:lstStyle>
          <a:p>
            <a:pPr marL="38100">
              <a:lnSpc>
                <a:spcPct val="100000"/>
              </a:lnSpc>
              <a:spcBef>
                <a:spcPts val="185"/>
              </a:spcBef>
            </a:pPr>
            <a:fld id="{81D60167-4931-47E6-BA6A-407CBD079E47}" type="slidenum">
              <a:rPr spc="-25" dirty="0">
                <a:latin typeface="Microsoft Sans Serif"/>
                <a:cs typeface="Microsoft Sans Serif"/>
              </a:rPr>
              <a:t>‹#›</a:t>
            </a:fld>
            <a:endParaRPr spc="-25" dirty="0">
              <a:latin typeface="Microsoft Sans Serif"/>
              <a:cs typeface="Microsoft Sans Serif"/>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tx1"/>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4/2/2024</a:t>
            </a:fld>
            <a:endParaRPr lang="en-US"/>
          </a:p>
        </p:txBody>
      </p:sp>
      <p:sp>
        <p:nvSpPr>
          <p:cNvPr id="7" name="Holder 7"/>
          <p:cNvSpPr>
            <a:spLocks noGrp="1"/>
          </p:cNvSpPr>
          <p:nvPr>
            <p:ph type="sldNum" sz="quarter" idx="7"/>
          </p:nvPr>
        </p:nvSpPr>
        <p:spPr/>
        <p:txBody>
          <a:bodyPr lIns="0" tIns="0" rIns="0" bIns="0"/>
          <a:lstStyle>
            <a:lvl1pPr>
              <a:defRPr sz="1200" b="0" i="0">
                <a:solidFill>
                  <a:srgbClr val="878787"/>
                </a:solidFill>
                <a:latin typeface="Calibri"/>
                <a:cs typeface="Calibri"/>
              </a:defRPr>
            </a:lvl1pPr>
          </a:lstStyle>
          <a:p>
            <a:pPr marL="38100">
              <a:lnSpc>
                <a:spcPct val="100000"/>
              </a:lnSpc>
              <a:spcBef>
                <a:spcPts val="185"/>
              </a:spcBef>
            </a:pPr>
            <a:fld id="{81D60167-4931-47E6-BA6A-407CBD079E47}" type="slidenum">
              <a:rPr spc="-25" dirty="0">
                <a:latin typeface="Microsoft Sans Serif"/>
                <a:cs typeface="Microsoft Sans Serif"/>
              </a:rPr>
              <a:t>‹#›</a:t>
            </a:fld>
            <a:endParaRPr spc="-25" dirty="0">
              <a:latin typeface="Microsoft Sans Serif"/>
              <a:cs typeface="Microsoft Sans Serif"/>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4/2/2024</a:t>
            </a:fld>
            <a:endParaRPr lang="en-US"/>
          </a:p>
        </p:txBody>
      </p:sp>
      <p:sp>
        <p:nvSpPr>
          <p:cNvPr id="5" name="Holder 5"/>
          <p:cNvSpPr>
            <a:spLocks noGrp="1"/>
          </p:cNvSpPr>
          <p:nvPr>
            <p:ph type="sldNum" sz="quarter" idx="7"/>
          </p:nvPr>
        </p:nvSpPr>
        <p:spPr/>
        <p:txBody>
          <a:bodyPr lIns="0" tIns="0" rIns="0" bIns="0"/>
          <a:lstStyle>
            <a:lvl1pPr>
              <a:defRPr sz="1200" b="0" i="0">
                <a:solidFill>
                  <a:srgbClr val="878787"/>
                </a:solidFill>
                <a:latin typeface="Calibri"/>
                <a:cs typeface="Calibri"/>
              </a:defRPr>
            </a:lvl1pPr>
          </a:lstStyle>
          <a:p>
            <a:pPr marL="38100">
              <a:lnSpc>
                <a:spcPct val="100000"/>
              </a:lnSpc>
              <a:spcBef>
                <a:spcPts val="185"/>
              </a:spcBef>
            </a:pPr>
            <a:fld id="{81D60167-4931-47E6-BA6A-407CBD079E47}" type="slidenum">
              <a:rPr spc="-25" dirty="0">
                <a:latin typeface="Microsoft Sans Serif"/>
                <a:cs typeface="Microsoft Sans Serif"/>
              </a:rPr>
              <a:t>‹#›</a:t>
            </a:fld>
            <a:endParaRPr spc="-25" dirty="0">
              <a:latin typeface="Microsoft Sans Serif"/>
              <a:cs typeface="Microsoft Sans Serif"/>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4/2/2024</a:t>
            </a:fld>
            <a:endParaRPr lang="en-US"/>
          </a:p>
        </p:txBody>
      </p:sp>
      <p:sp>
        <p:nvSpPr>
          <p:cNvPr id="4" name="Holder 4"/>
          <p:cNvSpPr>
            <a:spLocks noGrp="1"/>
          </p:cNvSpPr>
          <p:nvPr>
            <p:ph type="sldNum" sz="quarter" idx="7"/>
          </p:nvPr>
        </p:nvSpPr>
        <p:spPr/>
        <p:txBody>
          <a:bodyPr lIns="0" tIns="0" rIns="0" bIns="0"/>
          <a:lstStyle>
            <a:lvl1pPr>
              <a:defRPr sz="1200" b="0" i="0">
                <a:solidFill>
                  <a:srgbClr val="878787"/>
                </a:solidFill>
                <a:latin typeface="Calibri"/>
                <a:cs typeface="Calibri"/>
              </a:defRPr>
            </a:lvl1pPr>
          </a:lstStyle>
          <a:p>
            <a:pPr marL="38100">
              <a:lnSpc>
                <a:spcPct val="100000"/>
              </a:lnSpc>
              <a:spcBef>
                <a:spcPts val="185"/>
              </a:spcBef>
            </a:pPr>
            <a:fld id="{81D60167-4931-47E6-BA6A-407CBD079E47}" type="slidenum">
              <a:rPr spc="-25" dirty="0">
                <a:latin typeface="Microsoft Sans Serif"/>
                <a:cs typeface="Microsoft Sans Serif"/>
              </a:rPr>
              <a:t>‹#›</a:t>
            </a:fld>
            <a:endParaRPr spc="-25" dirty="0">
              <a:latin typeface="Microsoft Sans Serif"/>
              <a:cs typeface="Microsoft Sans Serif"/>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97814" y="353695"/>
            <a:ext cx="7948371" cy="939800"/>
          </a:xfrm>
          <a:prstGeom prst="rect">
            <a:avLst/>
          </a:prstGeom>
        </p:spPr>
        <p:txBody>
          <a:bodyPr wrap="square" lIns="0" tIns="0" rIns="0" bIns="0">
            <a:spAutoFit/>
          </a:bodyPr>
          <a:lstStyle>
            <a:lvl1pPr>
              <a:defRPr sz="3200" b="1" i="0">
                <a:solidFill>
                  <a:schemeClr val="tx1"/>
                </a:solidFill>
                <a:latin typeface="Calibri"/>
                <a:cs typeface="Calibri"/>
              </a:defRPr>
            </a:lvl1pPr>
          </a:lstStyle>
          <a:p>
            <a:endParaRPr/>
          </a:p>
        </p:txBody>
      </p:sp>
      <p:sp>
        <p:nvSpPr>
          <p:cNvPr id="3" name="Holder 3"/>
          <p:cNvSpPr>
            <a:spLocks noGrp="1"/>
          </p:cNvSpPr>
          <p:nvPr>
            <p:ph type="body" idx="1"/>
          </p:nvPr>
        </p:nvSpPr>
        <p:spPr>
          <a:xfrm>
            <a:off x="535940" y="1550516"/>
            <a:ext cx="7731759" cy="4486910"/>
          </a:xfrm>
          <a:prstGeom prst="rect">
            <a:avLst/>
          </a:prstGeom>
        </p:spPr>
        <p:txBody>
          <a:bodyPr wrap="square" lIns="0" tIns="0" rIns="0" bIns="0">
            <a:spAutoFit/>
          </a:bodyPr>
          <a:lstStyle>
            <a:lvl1pPr>
              <a:defRPr sz="2400" b="0" i="0">
                <a:solidFill>
                  <a:schemeClr val="tx1"/>
                </a:solidFill>
                <a:latin typeface="Microsoft Sans Serif"/>
                <a:cs typeface="Microsoft Sans Serif"/>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4/2/2024</a:t>
            </a:fld>
            <a:endParaRPr lang="en-US"/>
          </a:p>
        </p:txBody>
      </p:sp>
      <p:sp>
        <p:nvSpPr>
          <p:cNvPr id="6" name="Holder 6"/>
          <p:cNvSpPr>
            <a:spLocks noGrp="1"/>
          </p:cNvSpPr>
          <p:nvPr>
            <p:ph type="sldNum" sz="quarter" idx="7"/>
          </p:nvPr>
        </p:nvSpPr>
        <p:spPr>
          <a:xfrm>
            <a:off x="8383523" y="6416296"/>
            <a:ext cx="262890" cy="233679"/>
          </a:xfrm>
          <a:prstGeom prst="rect">
            <a:avLst/>
          </a:prstGeom>
        </p:spPr>
        <p:txBody>
          <a:bodyPr wrap="square" lIns="0" tIns="0" rIns="0" bIns="0">
            <a:spAutoFit/>
          </a:bodyPr>
          <a:lstStyle>
            <a:lvl1pPr>
              <a:defRPr sz="1200" b="0" i="0">
                <a:solidFill>
                  <a:srgbClr val="878787"/>
                </a:solidFill>
                <a:latin typeface="Calibri"/>
                <a:cs typeface="Calibri"/>
              </a:defRPr>
            </a:lvl1pPr>
          </a:lstStyle>
          <a:p>
            <a:pPr marL="38100">
              <a:lnSpc>
                <a:spcPct val="100000"/>
              </a:lnSpc>
              <a:spcBef>
                <a:spcPts val="185"/>
              </a:spcBef>
            </a:pPr>
            <a:fld id="{81D60167-4931-47E6-BA6A-407CBD079E47}" type="slidenum">
              <a:rPr spc="-25" dirty="0">
                <a:latin typeface="Microsoft Sans Serif"/>
                <a:cs typeface="Microsoft Sans Serif"/>
              </a:rPr>
              <a:t>‹#›</a:t>
            </a:fld>
            <a:endParaRPr spc="-25" dirty="0">
              <a:latin typeface="Microsoft Sans Serif"/>
              <a:cs typeface="Microsoft Sans Serif"/>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4245" y="1214754"/>
            <a:ext cx="6707088" cy="857250"/>
          </a:xfrm>
        </p:spPr>
        <p:txBody>
          <a:bodyPr>
            <a:normAutofit fontScale="90000"/>
          </a:bodyPr>
          <a:lstStyle/>
          <a:p>
            <a:pPr algn="l"/>
            <a:r>
              <a:rPr lang="en-US" dirty="0"/>
              <a:t>AL-FARABI KAZAKH NATIONAL UNIVERSITY</a:t>
            </a:r>
            <a:endParaRPr lang="ru-RU" dirty="0"/>
          </a:p>
        </p:txBody>
      </p:sp>
      <p:sp>
        <p:nvSpPr>
          <p:cNvPr id="4" name="TextBox 3"/>
          <p:cNvSpPr txBox="1"/>
          <p:nvPr/>
        </p:nvSpPr>
        <p:spPr>
          <a:xfrm>
            <a:off x="2195736" y="2192470"/>
            <a:ext cx="6480720" cy="954107"/>
          </a:xfrm>
          <a:prstGeom prst="rect">
            <a:avLst/>
          </a:prstGeom>
          <a:solidFill>
            <a:schemeClr val="bg1"/>
          </a:solidFill>
        </p:spPr>
        <p:txBody>
          <a:bodyPr wrap="square" rtlCol="0">
            <a:spAutoFit/>
          </a:bodyPr>
          <a:lstStyle/>
          <a:p>
            <a:r>
              <a:rPr lang="en-US" sz="2800" b="1" dirty="0">
                <a:latin typeface="Arial" panose="020B0604020202020204" pitchFamily="34" charset="0"/>
              </a:rPr>
              <a:t>Department of political science and political technologies</a:t>
            </a:r>
            <a:r>
              <a:rPr lang="ru-RU" sz="2800" b="1" dirty="0">
                <a:latin typeface="Arial" panose="020B0604020202020204" pitchFamily="34" charset="0"/>
              </a:rPr>
              <a:t> </a:t>
            </a:r>
          </a:p>
        </p:txBody>
      </p:sp>
      <p:sp>
        <p:nvSpPr>
          <p:cNvPr id="5" name="TextBox 4"/>
          <p:cNvSpPr txBox="1"/>
          <p:nvPr/>
        </p:nvSpPr>
        <p:spPr>
          <a:xfrm>
            <a:off x="2195736" y="3311188"/>
            <a:ext cx="6624736" cy="553998"/>
          </a:xfrm>
          <a:prstGeom prst="rect">
            <a:avLst/>
          </a:prstGeom>
          <a:noFill/>
        </p:spPr>
        <p:txBody>
          <a:bodyPr wrap="square" rtlCol="0">
            <a:spAutoFit/>
          </a:bodyPr>
          <a:lstStyle/>
          <a:p>
            <a:r>
              <a:rPr lang="en-US" sz="3000" b="1" dirty="0">
                <a:latin typeface="Arial" panose="020B0604020202020204" pitchFamily="34" charset="0"/>
                <a:cs typeface="Arial" panose="020B0604020202020204" pitchFamily="34" charset="0"/>
              </a:rPr>
              <a:t>Political systems and regimes</a:t>
            </a:r>
            <a:endParaRPr lang="ru-RU" sz="3000" b="1" dirty="0">
              <a:latin typeface="Arial" panose="020B0604020202020204" pitchFamily="34" charset="0"/>
              <a:cs typeface="Arial" panose="020B0604020202020204" pitchFamily="34" charset="0"/>
            </a:endParaRPr>
          </a:p>
        </p:txBody>
      </p:sp>
      <p:sp>
        <p:nvSpPr>
          <p:cNvPr id="6" name="TextBox 5"/>
          <p:cNvSpPr txBox="1"/>
          <p:nvPr/>
        </p:nvSpPr>
        <p:spPr>
          <a:xfrm>
            <a:off x="2339752" y="4306797"/>
            <a:ext cx="3240360" cy="830997"/>
          </a:xfrm>
          <a:prstGeom prst="rect">
            <a:avLst/>
          </a:prstGeom>
          <a:noFill/>
        </p:spPr>
        <p:txBody>
          <a:bodyPr wrap="square" rtlCol="0">
            <a:spAutoFit/>
          </a:bodyPr>
          <a:lstStyle/>
          <a:p>
            <a:r>
              <a:rPr lang="" sz="2400" b="1" dirty="0">
                <a:latin typeface="Arial" panose="020B0604020202020204" pitchFamily="34" charset="0"/>
              </a:rPr>
              <a:t>Abzhapparova A.A.</a:t>
            </a:r>
          </a:p>
          <a:p>
            <a:r>
              <a:rPr lang="en-US" sz="2400" b="1" dirty="0">
                <a:latin typeface="Arial" panose="020B0604020202020204" pitchFamily="34" charset="0"/>
              </a:rPr>
              <a:t>Senior lecturer</a:t>
            </a:r>
            <a:endParaRPr lang="ru-RU" sz="2400" b="1" dirty="0">
              <a:latin typeface="Arial" panose="020B06040202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1249934"/>
            <a:ext cx="1214607" cy="1098947"/>
          </a:xfrm>
          <a:prstGeom prst="rect">
            <a:avLst/>
          </a:prstGeom>
        </p:spPr>
      </p:pic>
    </p:spTree>
    <p:extLst>
      <p:ext uri="{BB962C8B-B14F-4D97-AF65-F5344CB8AC3E}">
        <p14:creationId xmlns:p14="http://schemas.microsoft.com/office/powerpoint/2010/main" val="8747736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457200"/>
            <a:ext cx="8534400" cy="6186309"/>
          </a:xfrm>
          <a:prstGeom prst="rect">
            <a:avLst/>
          </a:prstGeom>
        </p:spPr>
        <p:txBody>
          <a:bodyPr wrap="square">
            <a:spAutoFit/>
          </a:bodyPr>
          <a:lstStyle/>
          <a:p>
            <a:r>
              <a:rPr lang="ru-RU" sz="2200" dirty="0" err="1" smtClean="0">
                <a:latin typeface="Arial" panose="020B0604020202020204" pitchFamily="34" charset="0"/>
                <a:cs typeface="Arial" panose="020B0604020202020204" pitchFamily="34" charset="0"/>
              </a:rPr>
              <a:t>Second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participation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economic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civic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associations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becomes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more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important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belonging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kinship</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religious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groups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Divergence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value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orientations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turns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out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less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significant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compared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conflicts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related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economic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interests</a:t>
            </a:r>
            <a:r>
              <a:rPr lang="ru-RU" sz="2200" dirty="0" smtClean="0">
                <a:latin typeface="Arial" panose="020B0604020202020204" pitchFamily="34" charset="0"/>
                <a:cs typeface="Arial" panose="020B0604020202020204" pitchFamily="34" charset="0"/>
              </a:rPr>
              <a:t>. </a:t>
            </a:r>
          </a:p>
          <a:p>
            <a:r>
              <a:rPr lang="ru-RU" sz="2200" dirty="0" err="1" smtClean="0">
                <a:latin typeface="Arial" panose="020B0604020202020204" pitchFamily="34" charset="0"/>
                <a:cs typeface="Arial" panose="020B0604020202020204" pitchFamily="34" charset="0"/>
              </a:rPr>
              <a:t>Due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large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dispersion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economic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resources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each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ethnic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religious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group</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has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people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different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wealth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this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case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watershed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lines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intersecting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but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not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mutually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reinforcing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People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have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some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commitments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different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associations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but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show</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full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loyalty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single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moral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purpose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embodied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primary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group</a:t>
            </a:r>
            <a:r>
              <a:rPr lang="ru-RU" sz="2200" dirty="0" smtClean="0">
                <a:latin typeface="Arial" panose="020B0604020202020204" pitchFamily="34" charset="0"/>
                <a:cs typeface="Arial" panose="020B0604020202020204" pitchFamily="34" charset="0"/>
              </a:rPr>
              <a:t>. </a:t>
            </a:r>
          </a:p>
          <a:p>
            <a:r>
              <a:rPr lang="ru-RU" sz="2200" dirty="0" err="1" smtClean="0">
                <a:latin typeface="Arial" panose="020B0604020202020204" pitchFamily="34" charset="0"/>
                <a:cs typeface="Arial" panose="020B0604020202020204" pitchFamily="34" charset="0"/>
              </a:rPr>
              <a:t>Instead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promoting</a:t>
            </a:r>
            <a:r>
              <a:rPr lang="ru-RU" sz="2200" dirty="0" smtClean="0">
                <a:latin typeface="Arial" panose="020B0604020202020204" pitchFamily="34" charset="0"/>
                <a:cs typeface="Arial" panose="020B0604020202020204" pitchFamily="34" charset="0"/>
              </a:rPr>
              <a:t> a </a:t>
            </a:r>
            <a:r>
              <a:rPr lang="ru-RU" sz="2200" dirty="0" err="1" smtClean="0">
                <a:latin typeface="Arial" panose="020B0604020202020204" pitchFamily="34" charset="0"/>
                <a:cs typeface="Arial" panose="020B0604020202020204" pitchFamily="34" charset="0"/>
              </a:rPr>
              <a:t>polarization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some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higher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values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that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precludes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compromise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political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game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revolves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around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peaceful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contests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aimed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material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gains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This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distinction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between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sacred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spiritual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order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brute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material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world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suggests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that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politicians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compelled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use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violent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methods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achieve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altruistic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goals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not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elevate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state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their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own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party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some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transcendent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institution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Politics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governed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contracting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parties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not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fanatics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their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goal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limited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constitutional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rule</a:t>
            </a:r>
            <a:r>
              <a:rPr lang="ru-RU" sz="2200" dirty="0" smtClean="0">
                <a:latin typeface="Arial" panose="020B0604020202020204" pitchFamily="34" charset="0"/>
                <a:cs typeface="Arial" panose="020B0604020202020204" pitchFamily="34" charset="0"/>
              </a:rPr>
              <a:t>.</a:t>
            </a:r>
            <a:endParaRPr lang="ru-RU"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9710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381000"/>
            <a:ext cx="8382000" cy="5262979"/>
          </a:xfrm>
          <a:prstGeom prst="rect">
            <a:avLst/>
          </a:prstGeom>
        </p:spPr>
        <p:txBody>
          <a:bodyPr wrap="square">
            <a:spAutoFit/>
          </a:bodyPr>
          <a:lstStyle/>
          <a:p>
            <a:r>
              <a:rPr lang="ru-RU" sz="2400" dirty="0" err="1" smtClean="0">
                <a:latin typeface="Arial" panose="020B0604020202020204" pitchFamily="34" charset="0"/>
                <a:cs typeface="Arial" panose="020B0604020202020204" pitchFamily="34" charset="0"/>
              </a:rPr>
              <a:t>Third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conciliation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system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functions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most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effectively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under</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flexible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class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structure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Large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landowners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existing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expense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cheap</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labor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agriculture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have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no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special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economic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political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weight</a:t>
            </a:r>
            <a:r>
              <a:rPr lang="ru-RU" sz="2400" dirty="0" smtClean="0">
                <a:latin typeface="Arial" panose="020B0604020202020204" pitchFamily="34" charset="0"/>
                <a:cs typeface="Arial" panose="020B0604020202020204" pitchFamily="34" charset="0"/>
              </a:rPr>
              <a:t>. </a:t>
            </a:r>
          </a:p>
          <a:p>
            <a:r>
              <a:rPr lang="ru-RU" sz="2400" dirty="0" err="1" smtClean="0">
                <a:latin typeface="Arial" panose="020B0604020202020204" pitchFamily="34" charset="0"/>
                <a:cs typeface="Arial" panose="020B0604020202020204" pitchFamily="34" charset="0"/>
              </a:rPr>
              <a:t>Rural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regions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dominated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small-scale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commodity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farms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unionized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working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class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forms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political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alliances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with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these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farmers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with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urban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middle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class</a:t>
            </a:r>
            <a:r>
              <a:rPr lang="ru-RU" sz="2400" dirty="0" smtClean="0">
                <a:latin typeface="Arial" panose="020B0604020202020204" pitchFamily="34" charset="0"/>
                <a:cs typeface="Arial" panose="020B0604020202020204" pitchFamily="34" charset="0"/>
              </a:rPr>
              <a:t>. </a:t>
            </a:r>
          </a:p>
          <a:p>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internal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equilibrium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only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upset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extreme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situations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war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military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invasion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economic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depression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this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flexible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class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structure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polarization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between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individual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groups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decline</a:t>
            </a:r>
            <a:r>
              <a:rPr lang="ru-RU" sz="2400" dirty="0" smtClean="0">
                <a:latin typeface="Arial" panose="020B0604020202020204" pitchFamily="34" charset="0"/>
                <a:cs typeface="Arial" panose="020B0604020202020204" pitchFamily="34" charset="0"/>
              </a:rPr>
              <a:t>. </a:t>
            </a:r>
          </a:p>
          <a:p>
            <a:r>
              <a:rPr lang="ru-RU" sz="2400" dirty="0" err="1" smtClean="0">
                <a:latin typeface="Arial" panose="020B0604020202020204" pitchFamily="34" charset="0"/>
                <a:cs typeface="Arial" panose="020B0604020202020204" pitchFamily="34" charset="0"/>
              </a:rPr>
              <a:t>Public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politicians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gain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resources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peaceful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environment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necessary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harmonize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interests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different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groups</a:t>
            </a:r>
            <a:r>
              <a:rPr lang="ru-RU" sz="2400" dirty="0" smtClean="0">
                <a:latin typeface="Arial" panose="020B0604020202020204" pitchFamily="34" charset="0"/>
                <a:cs typeface="Arial" panose="020B0604020202020204" pitchFamily="34" charset="0"/>
              </a:rPr>
              <a:t>.</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77712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353695"/>
            <a:ext cx="7860385" cy="861774"/>
          </a:xfrm>
        </p:spPr>
        <p:txBody>
          <a:bodyPr/>
          <a:lstStyle/>
          <a:p>
            <a:pPr algn="ctr"/>
            <a:r>
              <a:rPr lang="en-US" sz="2800" dirty="0">
                <a:latin typeface="Arial" panose="020B0604020202020204" pitchFamily="34" charset="0"/>
                <a:cs typeface="Arial" panose="020B0604020202020204" pitchFamily="34" charset="0"/>
              </a:rPr>
              <a:t>Competitive oligarchies and pluralist democracies</a:t>
            </a:r>
            <a:endParaRPr lang="ru-RU" sz="2800" dirty="0">
              <a:latin typeface="Arial" panose="020B0604020202020204" pitchFamily="34" charset="0"/>
              <a:cs typeface="Arial" panose="020B0604020202020204" pitchFamily="34" charset="0"/>
            </a:endParaRPr>
          </a:p>
        </p:txBody>
      </p:sp>
      <p:sp>
        <p:nvSpPr>
          <p:cNvPr id="3" name="Текст 2"/>
          <p:cNvSpPr>
            <a:spLocks noGrp="1"/>
          </p:cNvSpPr>
          <p:nvPr>
            <p:ph type="body" idx="1"/>
          </p:nvPr>
        </p:nvSpPr>
        <p:spPr>
          <a:xfrm>
            <a:off x="304800" y="1217024"/>
            <a:ext cx="8763000" cy="5755422"/>
          </a:xfrm>
        </p:spPr>
        <p:txBody>
          <a:bodyPr/>
          <a:lstStyle/>
          <a:p>
            <a:r>
              <a:rPr lang="en-US" sz="2200" dirty="0" smtClean="0">
                <a:latin typeface="Arial" panose="020B0604020202020204" pitchFamily="34" charset="0"/>
                <a:cs typeface="Arial" panose="020B0604020202020204" pitchFamily="34" charset="0"/>
              </a:rPr>
              <a:t>The </a:t>
            </a:r>
            <a:r>
              <a:rPr lang="en-US" sz="2200" dirty="0">
                <a:latin typeface="Arial" panose="020B0604020202020204" pitchFamily="34" charset="0"/>
                <a:cs typeface="Arial" panose="020B0604020202020204" pitchFamily="34" charset="0"/>
              </a:rPr>
              <a:t>degree of mass participation in politics and institutionalized group competition provides us with criteria for comparing the main subtypes of the conciliatory model: competitive oligarchies and pluralist democracies. While both subtypes are characterized by legitimate group competition, they differ in the degree of participation in politics. </a:t>
            </a:r>
            <a:endParaRPr lang="ru-RU" sz="2200" dirty="0" smtClean="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Competitive </a:t>
            </a:r>
            <a:r>
              <a:rPr lang="en-US" sz="2200" dirty="0">
                <a:latin typeface="Arial" panose="020B0604020202020204" pitchFamily="34" charset="0"/>
                <a:cs typeface="Arial" panose="020B0604020202020204" pitchFamily="34" charset="0"/>
              </a:rPr>
              <a:t>oligarchy means the rule of a small part of society: wealthy individuals, church hierarchs, large landowners, businessmen, top civil servants, and the military. Women's and youth associations, the poorest peasantry and small businessmen are isolated from participation in politics. </a:t>
            </a:r>
            <a:endParaRPr lang="ru-RU" sz="2200" dirty="0" smtClean="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Pluralist </a:t>
            </a:r>
            <a:r>
              <a:rPr lang="en-US" sz="2200" dirty="0">
                <a:latin typeface="Arial" panose="020B0604020202020204" pitchFamily="34" charset="0"/>
                <a:cs typeface="Arial" panose="020B0604020202020204" pitchFamily="34" charset="0"/>
              </a:rPr>
              <a:t>democracy, on the contrary, includes as many groups as possible in the political decision-making process. People's participation is ensured by special organizational structures: mass political parties, </a:t>
            </a:r>
            <a:r>
              <a:rPr lang="en-US" sz="2200" dirty="0" err="1">
                <a:latin typeface="Arial" panose="020B0604020202020204" pitchFamily="34" charset="0"/>
                <a:cs typeface="Arial" panose="020B0604020202020204" pitchFamily="34" charset="0"/>
              </a:rPr>
              <a:t>multisectoral</a:t>
            </a:r>
            <a:r>
              <a:rPr lang="en-US" sz="2200" dirty="0">
                <a:latin typeface="Arial" panose="020B0604020202020204" pitchFamily="34" charset="0"/>
                <a:cs typeface="Arial" panose="020B0604020202020204" pitchFamily="34" charset="0"/>
              </a:rPr>
              <a:t> trade unions, farmers' associations, peasants' unions, mutual aid societies, cooperatives, women's organizations and youth groups. </a:t>
            </a:r>
          </a:p>
        </p:txBody>
      </p:sp>
    </p:spTree>
    <p:extLst>
      <p:ext uri="{BB962C8B-B14F-4D97-AF65-F5344CB8AC3E}">
        <p14:creationId xmlns:p14="http://schemas.microsoft.com/office/powerpoint/2010/main" val="4145283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457200" y="304800"/>
            <a:ext cx="8458200" cy="6093976"/>
          </a:xfrm>
        </p:spPr>
        <p:txBody>
          <a:bodyPr/>
          <a:lstStyle/>
          <a:p>
            <a:r>
              <a:rPr lang="en-US" sz="2200" dirty="0">
                <a:latin typeface="Arial" panose="020B0604020202020204" pitchFamily="34" charset="0"/>
                <a:cs typeface="Arial" panose="020B0604020202020204" pitchFamily="34" charset="0"/>
              </a:rPr>
              <a:t>The leaders of these associations are not subject to state repression and can control resources on their own. In short, unlike competitive oligarchy, pluralist democracy functions in conditions of more developed role specialization and wider participation of the masses in </a:t>
            </a:r>
            <a:r>
              <a:rPr lang="en-US" sz="2200" dirty="0" smtClean="0">
                <a:latin typeface="Arial" panose="020B0604020202020204" pitchFamily="34" charset="0"/>
                <a:cs typeface="Arial" panose="020B0604020202020204" pitchFamily="34" charset="0"/>
              </a:rPr>
              <a:t>politics.</a:t>
            </a:r>
            <a:endParaRPr lang="ru-RU" sz="2200" dirty="0" smtClean="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With equal freedoms, including equality before the law, citizens have the opportunity to participate in political decision-making. - According to pluralist democrats, decentralization of political activity and civil liberties allow all individuals, regardless of their social status, to act not only in their own interests, but also in the name of certain common values - trust, benevolence, enlightened 'understanding - that emerge from the rational dialogue envisaged by the conciliatory system. </a:t>
            </a:r>
            <a:endParaRPr lang="ru-RU" sz="2200" dirty="0" smtClean="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Reformist </a:t>
            </a:r>
            <a:r>
              <a:rPr lang="en-US" sz="2200" dirty="0">
                <a:latin typeface="Arial" panose="020B0604020202020204" pitchFamily="34" charset="0"/>
                <a:cs typeface="Arial" panose="020B0604020202020204" pitchFamily="34" charset="0"/>
              </a:rPr>
              <a:t>social transformation takes place in an environment of voluntary associations in which individuals have their own goals, joining associations that achieve desired policy outcomes from the </a:t>
            </a:r>
            <a:r>
              <a:rPr lang="en-US" sz="2200" dirty="0" smtClean="0">
                <a:latin typeface="Arial" panose="020B0604020202020204" pitchFamily="34" charset="0"/>
                <a:cs typeface="Arial" panose="020B0604020202020204" pitchFamily="34" charset="0"/>
              </a:rPr>
              <a:t>government. </a:t>
            </a:r>
            <a:r>
              <a:rPr lang="en-US" sz="2200" dirty="0">
                <a:latin typeface="Arial" panose="020B0604020202020204" pitchFamily="34" charset="0"/>
                <a:cs typeface="Arial" panose="020B0604020202020204" pitchFamily="34" charset="0"/>
              </a:rPr>
              <a:t>This evolutionary process is an expression of a strategy of linking the demands of individuals and groups.</a:t>
            </a:r>
          </a:p>
        </p:txBody>
      </p:sp>
    </p:spTree>
    <p:extLst>
      <p:ext uri="{BB962C8B-B14F-4D97-AF65-F5344CB8AC3E}">
        <p14:creationId xmlns:p14="http://schemas.microsoft.com/office/powerpoint/2010/main" val="20437912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304800" y="304800"/>
            <a:ext cx="8534400" cy="6463308"/>
          </a:xfrm>
        </p:spPr>
        <p:txBody>
          <a:bodyPr/>
          <a:lstStyle/>
          <a:p>
            <a:r>
              <a:rPr lang="en-US" sz="2100" dirty="0">
                <a:latin typeface="Arial" panose="020B0604020202020204" pitchFamily="34" charset="0"/>
                <a:cs typeface="Arial" panose="020B0604020202020204" pitchFamily="34" charset="0"/>
              </a:rPr>
              <a:t>According to the political principles inherent in the conciliar system, material interests exist separately from spiritual and moral values. While people satisfy their spiritual needs in independent churches, they join voluntary associations and competing political parties to satisfy their economic interests. </a:t>
            </a:r>
            <a:endParaRPr lang="ru-RU" sz="2100" dirty="0" smtClean="0">
              <a:latin typeface="Arial" panose="020B0604020202020204" pitchFamily="34" charset="0"/>
              <a:cs typeface="Arial" panose="020B0604020202020204" pitchFamily="34" charset="0"/>
            </a:endParaRPr>
          </a:p>
          <a:p>
            <a:r>
              <a:rPr lang="en-US" sz="2100" dirty="0" smtClean="0">
                <a:latin typeface="Arial" panose="020B0604020202020204" pitchFamily="34" charset="0"/>
                <a:cs typeface="Arial" panose="020B0604020202020204" pitchFamily="34" charset="0"/>
              </a:rPr>
              <a:t>However</a:t>
            </a:r>
            <a:r>
              <a:rPr lang="en-US" sz="2100" dirty="0">
                <a:latin typeface="Arial" panose="020B0604020202020204" pitchFamily="34" charset="0"/>
                <a:cs typeface="Arial" panose="020B0604020202020204" pitchFamily="34" charset="0"/>
              </a:rPr>
              <a:t>, moral values also have an impact on shaping the political process. Under the influence of classical constitutional liberalism, politicians piously uphold the law. </a:t>
            </a:r>
            <a:endParaRPr lang="ru-RU" sz="2100" dirty="0" smtClean="0">
              <a:latin typeface="Arial" panose="020B0604020202020204" pitchFamily="34" charset="0"/>
              <a:cs typeface="Arial" panose="020B0604020202020204" pitchFamily="34" charset="0"/>
            </a:endParaRPr>
          </a:p>
          <a:p>
            <a:r>
              <a:rPr lang="en-US" sz="2100" dirty="0" smtClean="0">
                <a:latin typeface="Arial" panose="020B0604020202020204" pitchFamily="34" charset="0"/>
                <a:cs typeface="Arial" panose="020B0604020202020204" pitchFamily="34" charset="0"/>
              </a:rPr>
              <a:t>Oligarchs </a:t>
            </a:r>
            <a:r>
              <a:rPr lang="en-US" sz="2100" dirty="0">
                <a:latin typeface="Arial" panose="020B0604020202020204" pitchFamily="34" charset="0"/>
                <a:cs typeface="Arial" panose="020B0604020202020204" pitchFamily="34" charset="0"/>
              </a:rPr>
              <a:t>argue that the law comes from the existing authorities and is the guarantor of political order. According to pluralist democrats, on the other hand, the supreme law regulates the interests of group competition, allowing all groups to participate in political decision-making. </a:t>
            </a:r>
            <a:endParaRPr lang="ru-RU" sz="2100" dirty="0" smtClean="0">
              <a:latin typeface="Arial" panose="020B0604020202020204" pitchFamily="34" charset="0"/>
              <a:cs typeface="Arial" panose="020B0604020202020204" pitchFamily="34" charset="0"/>
            </a:endParaRPr>
          </a:p>
          <a:p>
            <a:r>
              <a:rPr lang="en-US" sz="2100" dirty="0" smtClean="0">
                <a:latin typeface="Arial" panose="020B0604020202020204" pitchFamily="34" charset="0"/>
                <a:cs typeface="Arial" panose="020B0604020202020204" pitchFamily="34" charset="0"/>
              </a:rPr>
              <a:t>But </a:t>
            </a:r>
            <a:r>
              <a:rPr lang="en-US" sz="2100" dirty="0">
                <a:latin typeface="Arial" panose="020B0604020202020204" pitchFamily="34" charset="0"/>
                <a:cs typeface="Arial" panose="020B0604020202020204" pitchFamily="34" charset="0"/>
              </a:rPr>
              <a:t>both competitive oligarchy and pluralist democracy have a conflict between spiritual and moral values and material interests. If society is not united by a common understanding of the common good, all activity can lose its meaning. In this case, the pursuit of individual and group material interests will overshadow the understanding of the importance of a transcendent approach to social well-being, which may result in a massive moral decline and rampant </a:t>
            </a:r>
            <a:r>
              <a:rPr lang="en-US" sz="2100" dirty="0" smtClean="0">
                <a:latin typeface="Arial" panose="020B0604020202020204" pitchFamily="34" charset="0"/>
                <a:cs typeface="Arial" panose="020B0604020202020204" pitchFamily="34" charset="0"/>
              </a:rPr>
              <a:t>violence.</a:t>
            </a:r>
            <a:endParaRPr lang="ru-RU"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5100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381000"/>
            <a:ext cx="8610600" cy="5909310"/>
          </a:xfrm>
          <a:prstGeom prst="rect">
            <a:avLst/>
          </a:prstGeom>
        </p:spPr>
        <p:txBody>
          <a:bodyPr wrap="square">
            <a:spAutoFit/>
          </a:bodyPr>
          <a:lstStyle/>
          <a:p>
            <a:r>
              <a:rPr lang="ru-RU" dirty="0" err="1" smtClean="0"/>
              <a:t>Based</a:t>
            </a:r>
            <a:r>
              <a:rPr lang="ru-RU" dirty="0" smtClean="0"/>
              <a:t> </a:t>
            </a:r>
            <a:r>
              <a:rPr lang="ru-RU" dirty="0" err="1" smtClean="0"/>
              <a:t>on</a:t>
            </a:r>
            <a:r>
              <a:rPr lang="ru-RU" dirty="0" smtClean="0"/>
              <a:t> </a:t>
            </a:r>
            <a:r>
              <a:rPr lang="ru-RU" dirty="0" err="1" smtClean="0"/>
              <a:t>conciliatory</a:t>
            </a:r>
            <a:r>
              <a:rPr lang="ru-RU" dirty="0" smtClean="0"/>
              <a:t> </a:t>
            </a:r>
            <a:r>
              <a:rPr lang="ru-RU" dirty="0" err="1" smtClean="0"/>
              <a:t>principles</a:t>
            </a:r>
            <a:r>
              <a:rPr lang="ru-RU" dirty="0" smtClean="0"/>
              <a:t>, </a:t>
            </a:r>
            <a:r>
              <a:rPr lang="ru-RU" dirty="0" err="1" smtClean="0"/>
              <a:t>the</a:t>
            </a:r>
            <a:r>
              <a:rPr lang="ru-RU" dirty="0" smtClean="0"/>
              <a:t> </a:t>
            </a:r>
            <a:r>
              <a:rPr lang="ru-RU" dirty="0" err="1" smtClean="0"/>
              <a:t>relationship</a:t>
            </a:r>
            <a:r>
              <a:rPr lang="ru-RU" dirty="0" smtClean="0"/>
              <a:t> </a:t>
            </a:r>
            <a:r>
              <a:rPr lang="ru-RU" dirty="0" err="1" smtClean="0"/>
              <a:t>between</a:t>
            </a:r>
            <a:r>
              <a:rPr lang="ru-RU" dirty="0" smtClean="0"/>
              <a:t> </a:t>
            </a:r>
            <a:r>
              <a:rPr lang="ru-RU" dirty="0" err="1" smtClean="0"/>
              <a:t>the</a:t>
            </a:r>
            <a:r>
              <a:rPr lang="ru-RU" dirty="0" smtClean="0"/>
              <a:t> </a:t>
            </a:r>
            <a:r>
              <a:rPr lang="ru-RU" dirty="0" err="1" smtClean="0"/>
              <a:t>governed</a:t>
            </a:r>
            <a:r>
              <a:rPr lang="ru-RU" dirty="0" smtClean="0"/>
              <a:t> </a:t>
            </a:r>
            <a:r>
              <a:rPr lang="ru-RU" dirty="0" err="1" smtClean="0"/>
              <a:t>and</a:t>
            </a:r>
            <a:r>
              <a:rPr lang="ru-RU" dirty="0" smtClean="0"/>
              <a:t> </a:t>
            </a:r>
            <a:r>
              <a:rPr lang="ru-RU" dirty="0" err="1" smtClean="0"/>
              <a:t>the</a:t>
            </a:r>
            <a:r>
              <a:rPr lang="ru-RU" dirty="0" smtClean="0"/>
              <a:t> </a:t>
            </a:r>
            <a:r>
              <a:rPr lang="ru-RU" dirty="0" err="1" smtClean="0"/>
              <a:t>governed</a:t>
            </a:r>
            <a:r>
              <a:rPr lang="ru-RU" dirty="0" smtClean="0"/>
              <a:t> </a:t>
            </a:r>
            <a:r>
              <a:rPr lang="ru-RU" dirty="0" err="1" smtClean="0"/>
              <a:t>is</a:t>
            </a:r>
            <a:r>
              <a:rPr lang="ru-RU" dirty="0" smtClean="0"/>
              <a:t> </a:t>
            </a:r>
            <a:r>
              <a:rPr lang="ru-RU" dirty="0" err="1" smtClean="0"/>
              <a:t>based</a:t>
            </a:r>
            <a:r>
              <a:rPr lang="ru-RU" dirty="0" smtClean="0"/>
              <a:t> </a:t>
            </a:r>
            <a:r>
              <a:rPr lang="ru-RU" dirty="0" err="1" smtClean="0"/>
              <a:t>on</a:t>
            </a:r>
            <a:r>
              <a:rPr lang="ru-RU" dirty="0" smtClean="0"/>
              <a:t> a </a:t>
            </a:r>
            <a:r>
              <a:rPr lang="ru-RU" dirty="0" err="1" smtClean="0"/>
              <a:t>representative</a:t>
            </a:r>
            <a:r>
              <a:rPr lang="ru-RU" dirty="0" smtClean="0"/>
              <a:t> </a:t>
            </a:r>
            <a:r>
              <a:rPr lang="ru-RU" dirty="0" err="1" smtClean="0"/>
              <a:t>system</a:t>
            </a:r>
            <a:r>
              <a:rPr lang="ru-RU" dirty="0" smtClean="0"/>
              <a:t>. </a:t>
            </a:r>
            <a:r>
              <a:rPr lang="ru-RU" dirty="0" err="1" smtClean="0"/>
              <a:t>While</a:t>
            </a:r>
            <a:r>
              <a:rPr lang="ru-RU" dirty="0" smtClean="0"/>
              <a:t> </a:t>
            </a:r>
            <a:r>
              <a:rPr lang="ru-RU" dirty="0" err="1" smtClean="0"/>
              <a:t>the</a:t>
            </a:r>
            <a:r>
              <a:rPr lang="ru-RU" dirty="0" smtClean="0"/>
              <a:t> </a:t>
            </a:r>
            <a:r>
              <a:rPr lang="ru-RU" dirty="0" err="1" smtClean="0"/>
              <a:t>oligarchs</a:t>
            </a:r>
            <a:r>
              <a:rPr lang="ru-RU" dirty="0" smtClean="0"/>
              <a:t> </a:t>
            </a:r>
            <a:r>
              <a:rPr lang="ru-RU" dirty="0" err="1" smtClean="0"/>
              <a:t>want</a:t>
            </a:r>
            <a:r>
              <a:rPr lang="ru-RU" dirty="0" smtClean="0"/>
              <a:t> </a:t>
            </a:r>
            <a:r>
              <a:rPr lang="ru-RU" dirty="0" err="1" smtClean="0"/>
              <a:t>to</a:t>
            </a:r>
            <a:r>
              <a:rPr lang="ru-RU" dirty="0" smtClean="0"/>
              <a:t> </a:t>
            </a:r>
            <a:r>
              <a:rPr lang="ru-RU" dirty="0" err="1" smtClean="0"/>
              <a:t>see</a:t>
            </a:r>
            <a:r>
              <a:rPr lang="ru-RU" dirty="0" smtClean="0"/>
              <a:t> </a:t>
            </a:r>
            <a:r>
              <a:rPr lang="ru-RU" dirty="0" err="1" smtClean="0"/>
              <a:t>the</a:t>
            </a:r>
            <a:r>
              <a:rPr lang="ru-RU" dirty="0" smtClean="0"/>
              <a:t> "</a:t>
            </a:r>
            <a:r>
              <a:rPr lang="ru-RU" dirty="0" err="1" smtClean="0"/>
              <a:t>better</a:t>
            </a:r>
            <a:r>
              <a:rPr lang="ru-RU" dirty="0" smtClean="0"/>
              <a:t> </a:t>
            </a:r>
            <a:r>
              <a:rPr lang="ru-RU" dirty="0" err="1" smtClean="0"/>
              <a:t>classes</a:t>
            </a:r>
            <a:r>
              <a:rPr lang="ru-RU" dirty="0" smtClean="0"/>
              <a:t>" - </a:t>
            </a:r>
            <a:r>
              <a:rPr lang="ru-RU" dirty="0" err="1" smtClean="0"/>
              <a:t>landowners</a:t>
            </a:r>
            <a:r>
              <a:rPr lang="ru-RU" dirty="0" smtClean="0"/>
              <a:t>, </a:t>
            </a:r>
            <a:r>
              <a:rPr lang="ru-RU" dirty="0" err="1" smtClean="0"/>
              <a:t>capitalists</a:t>
            </a:r>
            <a:r>
              <a:rPr lang="ru-RU" dirty="0" smtClean="0"/>
              <a:t>, </a:t>
            </a:r>
            <a:r>
              <a:rPr lang="ru-RU" dirty="0" err="1" smtClean="0"/>
              <a:t>property</a:t>
            </a:r>
            <a:r>
              <a:rPr lang="ru-RU" dirty="0" smtClean="0"/>
              <a:t> </a:t>
            </a:r>
            <a:r>
              <a:rPr lang="ru-RU" dirty="0" err="1" smtClean="0"/>
              <a:t>owners</a:t>
            </a:r>
            <a:r>
              <a:rPr lang="ru-RU" dirty="0" smtClean="0"/>
              <a:t>, </a:t>
            </a:r>
            <a:r>
              <a:rPr lang="ru-RU" dirty="0" err="1" smtClean="0"/>
              <a:t>and</a:t>
            </a:r>
            <a:r>
              <a:rPr lang="ru-RU" dirty="0" smtClean="0"/>
              <a:t> </a:t>
            </a:r>
            <a:r>
              <a:rPr lang="ru-RU" dirty="0" err="1" smtClean="0"/>
              <a:t>the</a:t>
            </a:r>
            <a:r>
              <a:rPr lang="ru-RU" dirty="0" smtClean="0"/>
              <a:t> </a:t>
            </a:r>
            <a:r>
              <a:rPr lang="ru-RU" dirty="0" err="1" smtClean="0"/>
              <a:t>upper</a:t>
            </a:r>
            <a:r>
              <a:rPr lang="ru-RU" dirty="0" smtClean="0"/>
              <a:t> </a:t>
            </a:r>
            <a:r>
              <a:rPr lang="ru-RU" dirty="0" err="1" smtClean="0"/>
              <a:t>clergy</a:t>
            </a:r>
            <a:r>
              <a:rPr lang="ru-RU" dirty="0" smtClean="0"/>
              <a:t> - </a:t>
            </a:r>
            <a:r>
              <a:rPr lang="ru-RU" dirty="0" err="1" smtClean="0"/>
              <a:t>in</a:t>
            </a:r>
            <a:r>
              <a:rPr lang="ru-RU" dirty="0" smtClean="0"/>
              <a:t> </a:t>
            </a:r>
            <a:r>
              <a:rPr lang="ru-RU" dirty="0" err="1" smtClean="0"/>
              <a:t>government</a:t>
            </a:r>
            <a:r>
              <a:rPr lang="ru-RU" dirty="0" smtClean="0"/>
              <a:t>, </a:t>
            </a:r>
            <a:r>
              <a:rPr lang="ru-RU" dirty="0" err="1" smtClean="0"/>
              <a:t>they</a:t>
            </a:r>
            <a:r>
              <a:rPr lang="ru-RU" dirty="0" smtClean="0"/>
              <a:t> </a:t>
            </a:r>
            <a:r>
              <a:rPr lang="ru-RU" dirty="0" err="1" smtClean="0"/>
              <a:t>also</a:t>
            </a:r>
            <a:r>
              <a:rPr lang="ru-RU" dirty="0" smtClean="0"/>
              <a:t> </a:t>
            </a:r>
            <a:r>
              <a:rPr lang="ru-RU" dirty="0" err="1" smtClean="0"/>
              <a:t>believe</a:t>
            </a:r>
            <a:r>
              <a:rPr lang="ru-RU" dirty="0" smtClean="0"/>
              <a:t> </a:t>
            </a:r>
            <a:r>
              <a:rPr lang="ru-RU" dirty="0" err="1" smtClean="0"/>
              <a:t>that</a:t>
            </a:r>
            <a:r>
              <a:rPr lang="ru-RU" dirty="0" smtClean="0"/>
              <a:t> </a:t>
            </a:r>
            <a:r>
              <a:rPr lang="ru-RU" dirty="0" err="1" smtClean="0"/>
              <a:t>diverse</a:t>
            </a:r>
            <a:r>
              <a:rPr lang="ru-RU" dirty="0" smtClean="0"/>
              <a:t> </a:t>
            </a:r>
            <a:r>
              <a:rPr lang="ru-RU" dirty="0" err="1" smtClean="0"/>
              <a:t>views</a:t>
            </a:r>
            <a:r>
              <a:rPr lang="ru-RU" dirty="0" smtClean="0"/>
              <a:t> </a:t>
            </a:r>
            <a:r>
              <a:rPr lang="ru-RU" dirty="0" err="1" smtClean="0"/>
              <a:t>should</a:t>
            </a:r>
            <a:r>
              <a:rPr lang="ru-RU" dirty="0" smtClean="0"/>
              <a:t> </a:t>
            </a:r>
            <a:r>
              <a:rPr lang="ru-RU" dirty="0" err="1" smtClean="0"/>
              <a:t>be</a:t>
            </a:r>
            <a:r>
              <a:rPr lang="ru-RU" dirty="0" smtClean="0"/>
              <a:t> </a:t>
            </a:r>
            <a:r>
              <a:rPr lang="ru-RU" dirty="0" err="1" smtClean="0"/>
              <a:t>represented</a:t>
            </a:r>
            <a:r>
              <a:rPr lang="ru-RU" dirty="0" smtClean="0"/>
              <a:t> </a:t>
            </a:r>
            <a:r>
              <a:rPr lang="ru-RU" dirty="0" err="1" smtClean="0"/>
              <a:t>and</a:t>
            </a:r>
            <a:r>
              <a:rPr lang="ru-RU" dirty="0" smtClean="0"/>
              <a:t> </a:t>
            </a:r>
            <a:r>
              <a:rPr lang="ru-RU" dirty="0" err="1" smtClean="0"/>
              <a:t>support</a:t>
            </a:r>
            <a:r>
              <a:rPr lang="ru-RU" dirty="0" smtClean="0"/>
              <a:t> </a:t>
            </a:r>
            <a:r>
              <a:rPr lang="ru-RU" dirty="0" err="1" smtClean="0"/>
              <a:t>the</a:t>
            </a:r>
            <a:r>
              <a:rPr lang="ru-RU" dirty="0" smtClean="0"/>
              <a:t> </a:t>
            </a:r>
            <a:r>
              <a:rPr lang="ru-RU" dirty="0" err="1" smtClean="0"/>
              <a:t>gradual</a:t>
            </a:r>
            <a:r>
              <a:rPr lang="ru-RU" dirty="0" smtClean="0"/>
              <a:t> </a:t>
            </a:r>
            <a:r>
              <a:rPr lang="ru-RU" dirty="0" err="1" smtClean="0"/>
              <a:t>inclusion</a:t>
            </a:r>
            <a:r>
              <a:rPr lang="ru-RU" dirty="0" smtClean="0"/>
              <a:t> </a:t>
            </a:r>
            <a:r>
              <a:rPr lang="ru-RU" dirty="0" err="1" smtClean="0"/>
              <a:t>of</a:t>
            </a:r>
            <a:r>
              <a:rPr lang="ru-RU" dirty="0" smtClean="0"/>
              <a:t> </a:t>
            </a:r>
            <a:r>
              <a:rPr lang="ru-RU" dirty="0" err="1" smtClean="0"/>
              <a:t>previously</a:t>
            </a:r>
            <a:r>
              <a:rPr lang="ru-RU" dirty="0" smtClean="0"/>
              <a:t> </a:t>
            </a:r>
            <a:r>
              <a:rPr lang="ru-RU" dirty="0" err="1" smtClean="0"/>
              <a:t>excluded</a:t>
            </a:r>
            <a:r>
              <a:rPr lang="ru-RU" dirty="0" smtClean="0"/>
              <a:t> </a:t>
            </a:r>
            <a:r>
              <a:rPr lang="ru-RU" dirty="0" err="1" smtClean="0"/>
              <a:t>groups</a:t>
            </a:r>
            <a:r>
              <a:rPr lang="ru-RU" dirty="0" smtClean="0"/>
              <a:t> </a:t>
            </a:r>
            <a:r>
              <a:rPr lang="ru-RU" dirty="0" err="1" smtClean="0"/>
              <a:t>in</a:t>
            </a:r>
            <a:r>
              <a:rPr lang="ru-RU" dirty="0" smtClean="0"/>
              <a:t> </a:t>
            </a:r>
            <a:r>
              <a:rPr lang="ru-RU" dirty="0" err="1" smtClean="0"/>
              <a:t>the</a:t>
            </a:r>
            <a:r>
              <a:rPr lang="ru-RU" dirty="0" smtClean="0"/>
              <a:t> </a:t>
            </a:r>
            <a:r>
              <a:rPr lang="ru-RU" dirty="0" err="1" smtClean="0"/>
              <a:t>political</a:t>
            </a:r>
            <a:r>
              <a:rPr lang="ru-RU" dirty="0" smtClean="0"/>
              <a:t> </a:t>
            </a:r>
            <a:r>
              <a:rPr lang="ru-RU" dirty="0" err="1" smtClean="0"/>
              <a:t>process</a:t>
            </a:r>
            <a:r>
              <a:rPr lang="ru-RU" dirty="0" smtClean="0"/>
              <a:t>. </a:t>
            </a:r>
          </a:p>
          <a:p>
            <a:r>
              <a:rPr lang="ru-RU" dirty="0" err="1" smtClean="0"/>
              <a:t>However</a:t>
            </a:r>
            <a:r>
              <a:rPr lang="ru-RU" dirty="0" smtClean="0"/>
              <a:t>, </a:t>
            </a:r>
            <a:r>
              <a:rPr lang="ru-RU" dirty="0" err="1" smtClean="0"/>
              <a:t>while</a:t>
            </a:r>
            <a:r>
              <a:rPr lang="ru-RU" dirty="0" smtClean="0"/>
              <a:t> </a:t>
            </a:r>
            <a:r>
              <a:rPr lang="ru-RU" dirty="0" err="1" smtClean="0"/>
              <a:t>the</a:t>
            </a:r>
            <a:r>
              <a:rPr lang="ru-RU" dirty="0" smtClean="0"/>
              <a:t> </a:t>
            </a:r>
            <a:r>
              <a:rPr lang="ru-RU" dirty="0" err="1" smtClean="0"/>
              <a:t>oligarchs</a:t>
            </a:r>
            <a:r>
              <a:rPr lang="ru-RU" dirty="0" smtClean="0"/>
              <a:t> </a:t>
            </a:r>
            <a:r>
              <a:rPr lang="ru-RU" dirty="0" err="1" smtClean="0"/>
              <a:t>favor</a:t>
            </a:r>
            <a:r>
              <a:rPr lang="ru-RU" dirty="0" smtClean="0"/>
              <a:t> </a:t>
            </a:r>
            <a:r>
              <a:rPr lang="ru-RU" dirty="0" err="1" smtClean="0"/>
              <a:t>granting</a:t>
            </a:r>
            <a:r>
              <a:rPr lang="ru-RU" dirty="0" smtClean="0"/>
              <a:t> </a:t>
            </a:r>
            <a:r>
              <a:rPr lang="ru-RU" dirty="0" err="1" smtClean="0"/>
              <a:t>the</a:t>
            </a:r>
            <a:r>
              <a:rPr lang="ru-RU" dirty="0" smtClean="0"/>
              <a:t> "</a:t>
            </a:r>
            <a:r>
              <a:rPr lang="ru-RU" dirty="0" err="1" smtClean="0"/>
              <a:t>moderate</a:t>
            </a:r>
            <a:r>
              <a:rPr lang="ru-RU" dirty="0" smtClean="0"/>
              <a:t>" </a:t>
            </a:r>
            <a:r>
              <a:rPr lang="ru-RU" dirty="0" err="1" smtClean="0"/>
              <a:t>opposition</a:t>
            </a:r>
            <a:r>
              <a:rPr lang="ru-RU" dirty="0" smtClean="0"/>
              <a:t> </a:t>
            </a:r>
            <a:r>
              <a:rPr lang="ru-RU" dirty="0" err="1" smtClean="0"/>
              <a:t>limited</a:t>
            </a:r>
            <a:r>
              <a:rPr lang="ru-RU" dirty="0" smtClean="0"/>
              <a:t> </a:t>
            </a:r>
            <a:r>
              <a:rPr lang="ru-RU" dirty="0" err="1" smtClean="0"/>
              <a:t>political</a:t>
            </a:r>
            <a:r>
              <a:rPr lang="ru-RU" dirty="0" smtClean="0"/>
              <a:t> </a:t>
            </a:r>
            <a:r>
              <a:rPr lang="ru-RU" dirty="0" err="1" smtClean="0"/>
              <a:t>freedom</a:t>
            </a:r>
            <a:r>
              <a:rPr lang="ru-RU" dirty="0" smtClean="0"/>
              <a:t>, </a:t>
            </a:r>
            <a:r>
              <a:rPr lang="ru-RU" dirty="0" err="1" smtClean="0"/>
              <a:t>they</a:t>
            </a:r>
            <a:r>
              <a:rPr lang="ru-RU" dirty="0" smtClean="0"/>
              <a:t> </a:t>
            </a:r>
            <a:r>
              <a:rPr lang="ru-RU" dirty="0" err="1" smtClean="0"/>
              <a:t>dismiss</a:t>
            </a:r>
            <a:r>
              <a:rPr lang="ru-RU" dirty="0" smtClean="0"/>
              <a:t> </a:t>
            </a:r>
            <a:r>
              <a:rPr lang="ru-RU" dirty="0" err="1" smtClean="0"/>
              <a:t>the</a:t>
            </a:r>
            <a:r>
              <a:rPr lang="ru-RU" dirty="0" smtClean="0"/>
              <a:t> </a:t>
            </a:r>
            <a:r>
              <a:rPr lang="ru-RU" dirty="0" err="1" smtClean="0"/>
              <a:t>possibility</a:t>
            </a:r>
            <a:r>
              <a:rPr lang="ru-RU" dirty="0" smtClean="0"/>
              <a:t> </a:t>
            </a:r>
            <a:r>
              <a:rPr lang="ru-RU" dirty="0" err="1" smtClean="0"/>
              <a:t>of</a:t>
            </a:r>
            <a:r>
              <a:rPr lang="ru-RU" dirty="0" smtClean="0"/>
              <a:t> </a:t>
            </a:r>
            <a:r>
              <a:rPr lang="ru-RU" dirty="0" err="1" smtClean="0"/>
              <a:t>political</a:t>
            </a:r>
            <a:r>
              <a:rPr lang="ru-RU" dirty="0" smtClean="0"/>
              <a:t> </a:t>
            </a:r>
            <a:r>
              <a:rPr lang="ru-RU" dirty="0" err="1" smtClean="0"/>
              <a:t>equality</a:t>
            </a:r>
            <a:r>
              <a:rPr lang="ru-RU" dirty="0" smtClean="0"/>
              <a:t> </a:t>
            </a:r>
            <a:r>
              <a:rPr lang="ru-RU" dirty="0" err="1" smtClean="0"/>
              <a:t>between</a:t>
            </a:r>
            <a:r>
              <a:rPr lang="ru-RU" dirty="0" smtClean="0"/>
              <a:t> </a:t>
            </a:r>
            <a:r>
              <a:rPr lang="ru-RU" dirty="0" err="1" smtClean="0"/>
              <a:t>the</a:t>
            </a:r>
            <a:r>
              <a:rPr lang="ru-RU" dirty="0" smtClean="0"/>
              <a:t> </a:t>
            </a:r>
            <a:r>
              <a:rPr lang="ru-RU" dirty="0" err="1" smtClean="0"/>
              <a:t>upper</a:t>
            </a:r>
            <a:r>
              <a:rPr lang="ru-RU" dirty="0" smtClean="0"/>
              <a:t> </a:t>
            </a:r>
            <a:r>
              <a:rPr lang="ru-RU" dirty="0" err="1" smtClean="0"/>
              <a:t>and</a:t>
            </a:r>
            <a:r>
              <a:rPr lang="ru-RU" dirty="0" smtClean="0"/>
              <a:t> </a:t>
            </a:r>
            <a:r>
              <a:rPr lang="ru-RU" dirty="0" err="1" smtClean="0"/>
              <a:t>lower</a:t>
            </a:r>
            <a:r>
              <a:rPr lang="ru-RU" dirty="0" smtClean="0"/>
              <a:t> </a:t>
            </a:r>
            <a:r>
              <a:rPr lang="ru-RU" dirty="0" err="1" smtClean="0"/>
              <a:t>classes</a:t>
            </a:r>
            <a:r>
              <a:rPr lang="ru-RU" dirty="0" smtClean="0"/>
              <a:t> </a:t>
            </a:r>
            <a:r>
              <a:rPr lang="ru-RU" dirty="0" err="1" smtClean="0"/>
              <a:t>and</a:t>
            </a:r>
            <a:r>
              <a:rPr lang="ru-RU" dirty="0" smtClean="0"/>
              <a:t> </a:t>
            </a:r>
            <a:r>
              <a:rPr lang="ru-RU" dirty="0" err="1" smtClean="0"/>
              <a:t>oppose</a:t>
            </a:r>
            <a:r>
              <a:rPr lang="ru-RU" dirty="0" smtClean="0"/>
              <a:t> </a:t>
            </a:r>
            <a:r>
              <a:rPr lang="ru-RU" dirty="0" err="1" smtClean="0"/>
              <a:t>government</a:t>
            </a:r>
            <a:r>
              <a:rPr lang="ru-RU" dirty="0" smtClean="0"/>
              <a:t> </a:t>
            </a:r>
            <a:r>
              <a:rPr lang="ru-RU" dirty="0" err="1" smtClean="0"/>
              <a:t>policies</a:t>
            </a:r>
            <a:r>
              <a:rPr lang="ru-RU" dirty="0" smtClean="0"/>
              <a:t> </a:t>
            </a:r>
            <a:r>
              <a:rPr lang="ru-RU" dirty="0" err="1" smtClean="0"/>
              <a:t>aimed</a:t>
            </a:r>
            <a:r>
              <a:rPr lang="ru-RU" dirty="0" smtClean="0"/>
              <a:t> </a:t>
            </a:r>
            <a:r>
              <a:rPr lang="ru-RU" dirty="0" err="1" smtClean="0"/>
              <a:t>at</a:t>
            </a:r>
            <a:r>
              <a:rPr lang="ru-RU" dirty="0" smtClean="0"/>
              <a:t> </a:t>
            </a:r>
            <a:r>
              <a:rPr lang="ru-RU" dirty="0" err="1" smtClean="0"/>
              <a:t>achieving</a:t>
            </a:r>
            <a:r>
              <a:rPr lang="ru-RU" dirty="0" smtClean="0"/>
              <a:t> a </a:t>
            </a:r>
            <a:r>
              <a:rPr lang="ru-RU" dirty="0" err="1" smtClean="0"/>
              <a:t>level</a:t>
            </a:r>
            <a:r>
              <a:rPr lang="ru-RU" dirty="0" smtClean="0"/>
              <a:t> </a:t>
            </a:r>
            <a:r>
              <a:rPr lang="ru-RU" dirty="0" err="1" smtClean="0"/>
              <a:t>economic</a:t>
            </a:r>
            <a:r>
              <a:rPr lang="ru-RU" dirty="0" smtClean="0"/>
              <a:t> </a:t>
            </a:r>
            <a:r>
              <a:rPr lang="ru-RU" dirty="0" err="1" smtClean="0"/>
              <a:t>playing</a:t>
            </a:r>
            <a:r>
              <a:rPr lang="ru-RU" dirty="0" smtClean="0"/>
              <a:t> </a:t>
            </a:r>
            <a:r>
              <a:rPr lang="ru-RU" dirty="0" err="1" smtClean="0"/>
              <a:t>field</a:t>
            </a:r>
            <a:r>
              <a:rPr lang="ru-RU" dirty="0" smtClean="0"/>
              <a:t>. </a:t>
            </a:r>
          </a:p>
          <a:p>
            <a:r>
              <a:rPr lang="ru-RU" dirty="0" err="1" smtClean="0"/>
              <a:t>Adhering</a:t>
            </a:r>
            <a:r>
              <a:rPr lang="ru-RU" dirty="0" smtClean="0"/>
              <a:t> </a:t>
            </a:r>
            <a:r>
              <a:rPr lang="ru-RU" dirty="0" err="1" smtClean="0"/>
              <a:t>to</a:t>
            </a:r>
            <a:r>
              <a:rPr lang="ru-RU" dirty="0" smtClean="0"/>
              <a:t> a </a:t>
            </a:r>
            <a:r>
              <a:rPr lang="ru-RU" dirty="0" err="1" smtClean="0"/>
              <a:t>collectivist</a:t>
            </a:r>
            <a:r>
              <a:rPr lang="ru-RU" dirty="0" smtClean="0"/>
              <a:t> </a:t>
            </a:r>
            <a:r>
              <a:rPr lang="ru-RU" dirty="0" err="1" smtClean="0"/>
              <a:t>orientation</a:t>
            </a:r>
            <a:r>
              <a:rPr lang="ru-RU" dirty="0" smtClean="0"/>
              <a:t>, </a:t>
            </a:r>
            <a:r>
              <a:rPr lang="ru-RU" dirty="0" err="1" smtClean="0"/>
              <a:t>oligarchs</a:t>
            </a:r>
            <a:r>
              <a:rPr lang="ru-RU" dirty="0" smtClean="0"/>
              <a:t> </a:t>
            </a:r>
            <a:r>
              <a:rPr lang="ru-RU" dirty="0" err="1" smtClean="0"/>
              <a:t>seek</a:t>
            </a:r>
            <a:r>
              <a:rPr lang="ru-RU" dirty="0" smtClean="0"/>
              <a:t> </a:t>
            </a:r>
            <a:r>
              <a:rPr lang="ru-RU" dirty="0" err="1" smtClean="0"/>
              <a:t>to</a:t>
            </a:r>
            <a:r>
              <a:rPr lang="ru-RU" dirty="0" smtClean="0"/>
              <a:t> </a:t>
            </a:r>
            <a:r>
              <a:rPr lang="ru-RU" dirty="0" err="1" smtClean="0"/>
              <a:t>maintain</a:t>
            </a:r>
            <a:r>
              <a:rPr lang="ru-RU" dirty="0" smtClean="0"/>
              <a:t> </a:t>
            </a:r>
            <a:r>
              <a:rPr lang="ru-RU" dirty="0" err="1" smtClean="0"/>
              <a:t>the</a:t>
            </a:r>
            <a:r>
              <a:rPr lang="ru-RU" dirty="0" smtClean="0"/>
              <a:t> </a:t>
            </a:r>
            <a:r>
              <a:rPr lang="ru-RU" dirty="0" err="1" smtClean="0"/>
              <a:t>social</a:t>
            </a:r>
            <a:r>
              <a:rPr lang="ru-RU" dirty="0" smtClean="0"/>
              <a:t> </a:t>
            </a:r>
            <a:r>
              <a:rPr lang="ru-RU" dirty="0" err="1" smtClean="0"/>
              <a:t>and</a:t>
            </a:r>
            <a:r>
              <a:rPr lang="ru-RU" dirty="0" smtClean="0"/>
              <a:t> </a:t>
            </a:r>
            <a:r>
              <a:rPr lang="ru-RU" dirty="0" err="1" smtClean="0"/>
              <a:t>political</a:t>
            </a:r>
            <a:r>
              <a:rPr lang="ru-RU" dirty="0" smtClean="0"/>
              <a:t> </a:t>
            </a:r>
            <a:r>
              <a:rPr lang="ru-RU" dirty="0" err="1" smtClean="0"/>
              <a:t>status</a:t>
            </a:r>
            <a:r>
              <a:rPr lang="ru-RU" dirty="0" smtClean="0"/>
              <a:t> </a:t>
            </a:r>
            <a:r>
              <a:rPr lang="ru-RU" dirty="0" err="1" smtClean="0"/>
              <a:t>of</a:t>
            </a:r>
            <a:r>
              <a:rPr lang="ru-RU" dirty="0" smtClean="0"/>
              <a:t> </a:t>
            </a:r>
            <a:r>
              <a:rPr lang="ru-RU" dirty="0" err="1" smtClean="0"/>
              <a:t>privileged</a:t>
            </a:r>
            <a:r>
              <a:rPr lang="ru-RU" dirty="0" smtClean="0"/>
              <a:t> </a:t>
            </a:r>
            <a:r>
              <a:rPr lang="ru-RU" dirty="0" err="1" smtClean="0"/>
              <a:t>groups</a:t>
            </a:r>
            <a:r>
              <a:rPr lang="ru-RU" dirty="0" smtClean="0"/>
              <a:t> </a:t>
            </a:r>
            <a:r>
              <a:rPr lang="ru-RU" dirty="0" err="1" smtClean="0"/>
              <a:t>unchanged</a:t>
            </a:r>
            <a:r>
              <a:rPr lang="ru-RU" dirty="0" smtClean="0"/>
              <a:t>. </a:t>
            </a:r>
            <a:r>
              <a:rPr lang="ru-RU" dirty="0" err="1" smtClean="0"/>
              <a:t>In</a:t>
            </a:r>
            <a:r>
              <a:rPr lang="ru-RU" dirty="0" smtClean="0"/>
              <a:t> </a:t>
            </a:r>
            <a:r>
              <a:rPr lang="ru-RU" dirty="0" err="1" smtClean="0"/>
              <a:t>contrast</a:t>
            </a:r>
            <a:r>
              <a:rPr lang="ru-RU" dirty="0" smtClean="0"/>
              <a:t>, </a:t>
            </a:r>
            <a:r>
              <a:rPr lang="ru-RU" dirty="0" err="1" smtClean="0"/>
              <a:t>pluralist</a:t>
            </a:r>
            <a:r>
              <a:rPr lang="ru-RU" dirty="0" smtClean="0"/>
              <a:t> </a:t>
            </a:r>
            <a:r>
              <a:rPr lang="ru-RU" dirty="0" err="1" smtClean="0"/>
              <a:t>democrats</a:t>
            </a:r>
            <a:r>
              <a:rPr lang="ru-RU" dirty="0" smtClean="0"/>
              <a:t> </a:t>
            </a:r>
            <a:r>
              <a:rPr lang="ru-RU" dirty="0" err="1" smtClean="0"/>
              <a:t>take</a:t>
            </a:r>
            <a:r>
              <a:rPr lang="ru-RU" dirty="0" smtClean="0"/>
              <a:t> a </a:t>
            </a:r>
            <a:r>
              <a:rPr lang="ru-RU" dirty="0" err="1" smtClean="0"/>
              <a:t>more</a:t>
            </a:r>
            <a:r>
              <a:rPr lang="ru-RU" dirty="0" smtClean="0"/>
              <a:t> </a:t>
            </a:r>
            <a:r>
              <a:rPr lang="ru-RU" dirty="0" err="1" smtClean="0"/>
              <a:t>individualistic</a:t>
            </a:r>
            <a:r>
              <a:rPr lang="ru-RU" dirty="0" smtClean="0"/>
              <a:t> </a:t>
            </a:r>
            <a:r>
              <a:rPr lang="ru-RU" dirty="0" err="1" smtClean="0"/>
              <a:t>approach</a:t>
            </a:r>
            <a:r>
              <a:rPr lang="ru-RU" dirty="0" smtClean="0"/>
              <a:t> </a:t>
            </a:r>
            <a:r>
              <a:rPr lang="ru-RU" dirty="0" err="1" smtClean="0"/>
              <a:t>to</a:t>
            </a:r>
            <a:r>
              <a:rPr lang="ru-RU" dirty="0" smtClean="0"/>
              <a:t> </a:t>
            </a:r>
            <a:r>
              <a:rPr lang="ru-RU" dirty="0" err="1" smtClean="0"/>
              <a:t>the</a:t>
            </a:r>
            <a:r>
              <a:rPr lang="ru-RU" dirty="0" smtClean="0"/>
              <a:t> </a:t>
            </a:r>
            <a:r>
              <a:rPr lang="ru-RU" dirty="0" err="1" smtClean="0"/>
              <a:t>consultative</a:t>
            </a:r>
            <a:r>
              <a:rPr lang="ru-RU" dirty="0" smtClean="0"/>
              <a:t> </a:t>
            </a:r>
            <a:r>
              <a:rPr lang="ru-RU" dirty="0" err="1" smtClean="0"/>
              <a:t>relationship</a:t>
            </a:r>
            <a:r>
              <a:rPr lang="ru-RU" dirty="0" smtClean="0"/>
              <a:t> </a:t>
            </a:r>
            <a:r>
              <a:rPr lang="ru-RU" dirty="0" err="1" smtClean="0"/>
              <a:t>between</a:t>
            </a:r>
            <a:r>
              <a:rPr lang="ru-RU" dirty="0" smtClean="0"/>
              <a:t> </a:t>
            </a:r>
            <a:r>
              <a:rPr lang="ru-RU" dirty="0" err="1" smtClean="0"/>
              <a:t>the</a:t>
            </a:r>
            <a:r>
              <a:rPr lang="ru-RU" dirty="0" smtClean="0"/>
              <a:t> </a:t>
            </a:r>
            <a:r>
              <a:rPr lang="ru-RU" dirty="0" err="1" smtClean="0"/>
              <a:t>governed</a:t>
            </a:r>
            <a:r>
              <a:rPr lang="ru-RU" dirty="0" smtClean="0"/>
              <a:t> </a:t>
            </a:r>
            <a:r>
              <a:rPr lang="ru-RU" dirty="0" err="1" smtClean="0"/>
              <a:t>and</a:t>
            </a:r>
            <a:r>
              <a:rPr lang="ru-RU" dirty="0" smtClean="0"/>
              <a:t> </a:t>
            </a:r>
            <a:r>
              <a:rPr lang="ru-RU" dirty="0" err="1" smtClean="0"/>
              <a:t>the</a:t>
            </a:r>
            <a:r>
              <a:rPr lang="ru-RU" dirty="0" smtClean="0"/>
              <a:t> </a:t>
            </a:r>
            <a:r>
              <a:rPr lang="ru-RU" dirty="0" err="1" smtClean="0"/>
              <a:t>governed</a:t>
            </a:r>
            <a:r>
              <a:rPr lang="ru-RU" dirty="0" smtClean="0"/>
              <a:t>. </a:t>
            </a:r>
          </a:p>
          <a:p>
            <a:r>
              <a:rPr lang="ru-RU" dirty="0" err="1" smtClean="0"/>
              <a:t>They</a:t>
            </a:r>
            <a:r>
              <a:rPr lang="ru-RU" dirty="0" smtClean="0"/>
              <a:t> </a:t>
            </a:r>
            <a:r>
              <a:rPr lang="ru-RU" dirty="0" err="1" smtClean="0"/>
              <a:t>believe</a:t>
            </a:r>
            <a:r>
              <a:rPr lang="ru-RU" dirty="0" smtClean="0"/>
              <a:t> </a:t>
            </a:r>
            <a:r>
              <a:rPr lang="ru-RU" dirty="0" err="1" smtClean="0"/>
              <a:t>that</a:t>
            </a:r>
            <a:r>
              <a:rPr lang="ru-RU" dirty="0" smtClean="0"/>
              <a:t> </a:t>
            </a:r>
            <a:r>
              <a:rPr lang="ru-RU" dirty="0" err="1" smtClean="0"/>
              <a:t>under</a:t>
            </a:r>
            <a:r>
              <a:rPr lang="ru-RU" dirty="0" smtClean="0"/>
              <a:t> </a:t>
            </a:r>
            <a:r>
              <a:rPr lang="ru-RU" dirty="0" err="1" smtClean="0"/>
              <a:t>representative</a:t>
            </a:r>
            <a:r>
              <a:rPr lang="ru-RU" dirty="0" smtClean="0"/>
              <a:t> </a:t>
            </a:r>
            <a:r>
              <a:rPr lang="ru-RU" dirty="0" err="1" smtClean="0"/>
              <a:t>governance</a:t>
            </a:r>
            <a:r>
              <a:rPr lang="ru-RU" dirty="0" smtClean="0"/>
              <a:t> </a:t>
            </a:r>
            <a:r>
              <a:rPr lang="ru-RU" dirty="0" err="1" smtClean="0"/>
              <a:t>all</a:t>
            </a:r>
            <a:r>
              <a:rPr lang="ru-RU" dirty="0" smtClean="0"/>
              <a:t> </a:t>
            </a:r>
            <a:r>
              <a:rPr lang="ru-RU" dirty="0" err="1" smtClean="0"/>
              <a:t>individuals</a:t>
            </a:r>
            <a:r>
              <a:rPr lang="ru-RU" dirty="0" smtClean="0"/>
              <a:t> </a:t>
            </a:r>
            <a:r>
              <a:rPr lang="ru-RU" dirty="0" err="1" smtClean="0"/>
              <a:t>should</a:t>
            </a:r>
            <a:r>
              <a:rPr lang="ru-RU" dirty="0" smtClean="0"/>
              <a:t> </a:t>
            </a:r>
            <a:r>
              <a:rPr lang="ru-RU" dirty="0" err="1" smtClean="0"/>
              <a:t>be</a:t>
            </a:r>
            <a:r>
              <a:rPr lang="ru-RU" dirty="0" smtClean="0"/>
              <a:t> </a:t>
            </a:r>
            <a:r>
              <a:rPr lang="ru-RU" dirty="0" err="1" smtClean="0"/>
              <a:t>free</a:t>
            </a:r>
            <a:r>
              <a:rPr lang="ru-RU" dirty="0" smtClean="0"/>
              <a:t> </a:t>
            </a:r>
            <a:r>
              <a:rPr lang="ru-RU" dirty="0" err="1" smtClean="0"/>
              <a:t>to</a:t>
            </a:r>
            <a:r>
              <a:rPr lang="ru-RU" dirty="0" smtClean="0"/>
              <a:t> </a:t>
            </a:r>
            <a:r>
              <a:rPr lang="ru-RU" dirty="0" err="1" smtClean="0"/>
              <a:t>choose</a:t>
            </a:r>
            <a:r>
              <a:rPr lang="ru-RU" dirty="0" smtClean="0"/>
              <a:t> </a:t>
            </a:r>
            <a:r>
              <a:rPr lang="ru-RU" dirty="0" err="1" smtClean="0"/>
              <a:t>political</a:t>
            </a:r>
            <a:r>
              <a:rPr lang="ru-RU" dirty="0" smtClean="0"/>
              <a:t> </a:t>
            </a:r>
            <a:r>
              <a:rPr lang="ru-RU" dirty="0" err="1" smtClean="0"/>
              <a:t>leaders</a:t>
            </a:r>
            <a:r>
              <a:rPr lang="ru-RU" dirty="0" smtClean="0"/>
              <a:t>, </a:t>
            </a:r>
            <a:r>
              <a:rPr lang="ru-RU" dirty="0" err="1" smtClean="0"/>
              <a:t>express</a:t>
            </a:r>
            <a:r>
              <a:rPr lang="ru-RU" dirty="0" smtClean="0"/>
              <a:t> </a:t>
            </a:r>
            <a:r>
              <a:rPr lang="ru-RU" dirty="0" err="1" smtClean="0"/>
              <a:t>their</a:t>
            </a:r>
            <a:r>
              <a:rPr lang="ru-RU" dirty="0" smtClean="0"/>
              <a:t> </a:t>
            </a:r>
            <a:r>
              <a:rPr lang="ru-RU" dirty="0" err="1" smtClean="0"/>
              <a:t>political</a:t>
            </a:r>
            <a:r>
              <a:rPr lang="ru-RU" dirty="0" smtClean="0"/>
              <a:t> </a:t>
            </a:r>
            <a:r>
              <a:rPr lang="ru-RU" dirty="0" err="1" smtClean="0"/>
              <a:t>preferences</a:t>
            </a:r>
            <a:r>
              <a:rPr lang="ru-RU" dirty="0" smtClean="0"/>
              <a:t>, </a:t>
            </a:r>
            <a:r>
              <a:rPr lang="ru-RU" dirty="0" err="1" smtClean="0"/>
              <a:t>and</a:t>
            </a:r>
            <a:r>
              <a:rPr lang="ru-RU" dirty="0" smtClean="0"/>
              <a:t> </a:t>
            </a:r>
            <a:r>
              <a:rPr lang="ru-RU" dirty="0" err="1" smtClean="0"/>
              <a:t>freely</a:t>
            </a:r>
            <a:r>
              <a:rPr lang="ru-RU" dirty="0" smtClean="0"/>
              <a:t> </a:t>
            </a:r>
            <a:r>
              <a:rPr lang="ru-RU" dirty="0" err="1" smtClean="0"/>
              <a:t>join</a:t>
            </a:r>
            <a:r>
              <a:rPr lang="ru-RU" dirty="0" smtClean="0"/>
              <a:t> </a:t>
            </a:r>
            <a:r>
              <a:rPr lang="ru-RU" dirty="0" err="1" smtClean="0"/>
              <a:t>voluntary</a:t>
            </a:r>
            <a:r>
              <a:rPr lang="ru-RU" dirty="0" smtClean="0"/>
              <a:t> </a:t>
            </a:r>
            <a:r>
              <a:rPr lang="ru-RU" dirty="0" err="1" smtClean="0"/>
              <a:t>associations</a:t>
            </a:r>
            <a:r>
              <a:rPr lang="ru-RU" dirty="0" smtClean="0"/>
              <a:t> (</a:t>
            </a:r>
            <a:r>
              <a:rPr lang="ru-RU" dirty="0" err="1" smtClean="0"/>
              <a:t>political</a:t>
            </a:r>
            <a:r>
              <a:rPr lang="ru-RU" dirty="0" smtClean="0"/>
              <a:t> </a:t>
            </a:r>
            <a:r>
              <a:rPr lang="ru-RU" dirty="0" err="1" smtClean="0"/>
              <a:t>parties</a:t>
            </a:r>
            <a:r>
              <a:rPr lang="ru-RU" dirty="0" smtClean="0"/>
              <a:t>, </a:t>
            </a:r>
            <a:r>
              <a:rPr lang="ru-RU" dirty="0" err="1" smtClean="0"/>
              <a:t>influence</a:t>
            </a:r>
            <a:r>
              <a:rPr lang="ru-RU" dirty="0" smtClean="0"/>
              <a:t> </a:t>
            </a:r>
            <a:r>
              <a:rPr lang="ru-RU" dirty="0" err="1" smtClean="0"/>
              <a:t>groups</a:t>
            </a:r>
            <a:r>
              <a:rPr lang="ru-RU" dirty="0" smtClean="0"/>
              <a:t>) </a:t>
            </a:r>
            <a:r>
              <a:rPr lang="ru-RU" dirty="0" err="1" smtClean="0"/>
              <a:t>and</a:t>
            </a:r>
            <a:r>
              <a:rPr lang="ru-RU" dirty="0" smtClean="0"/>
              <a:t> </a:t>
            </a:r>
            <a:r>
              <a:rPr lang="ru-RU" dirty="0" err="1" smtClean="0"/>
              <a:t>participate</a:t>
            </a:r>
            <a:r>
              <a:rPr lang="ru-RU" dirty="0" smtClean="0"/>
              <a:t> </a:t>
            </a:r>
            <a:r>
              <a:rPr lang="ru-RU" dirty="0" err="1" smtClean="0"/>
              <a:t>in</a:t>
            </a:r>
            <a:r>
              <a:rPr lang="ru-RU" dirty="0" smtClean="0"/>
              <a:t> </a:t>
            </a:r>
            <a:r>
              <a:rPr lang="ru-RU" dirty="0" err="1" smtClean="0"/>
              <a:t>managerial</a:t>
            </a:r>
            <a:r>
              <a:rPr lang="ru-RU" dirty="0" smtClean="0"/>
              <a:t> </a:t>
            </a:r>
            <a:r>
              <a:rPr lang="ru-RU" dirty="0" err="1" smtClean="0"/>
              <a:t>decision-making</a:t>
            </a:r>
            <a:r>
              <a:rPr lang="ru-RU" dirty="0" smtClean="0"/>
              <a:t>. </a:t>
            </a:r>
          </a:p>
          <a:p>
            <a:r>
              <a:rPr lang="ru-RU" dirty="0" err="1" smtClean="0"/>
              <a:t>An</a:t>
            </a:r>
            <a:r>
              <a:rPr lang="ru-RU" dirty="0" smtClean="0"/>
              <a:t> </a:t>
            </a:r>
            <a:r>
              <a:rPr lang="ru-RU" dirty="0" err="1" smtClean="0"/>
              <a:t>egalitarian</a:t>
            </a:r>
            <a:r>
              <a:rPr lang="ru-RU" dirty="0" smtClean="0"/>
              <a:t> </a:t>
            </a:r>
            <a:r>
              <a:rPr lang="ru-RU" dirty="0" err="1" smtClean="0"/>
              <a:t>understanding</a:t>
            </a:r>
            <a:r>
              <a:rPr lang="ru-RU" dirty="0" smtClean="0"/>
              <a:t> </a:t>
            </a:r>
            <a:r>
              <a:rPr lang="ru-RU" dirty="0" err="1" smtClean="0"/>
              <a:t>of</a:t>
            </a:r>
            <a:r>
              <a:rPr lang="ru-RU" dirty="0" smtClean="0"/>
              <a:t> </a:t>
            </a:r>
            <a:r>
              <a:rPr lang="ru-RU" dirty="0" err="1" smtClean="0"/>
              <a:t>political</a:t>
            </a:r>
            <a:r>
              <a:rPr lang="ru-RU" dirty="0" smtClean="0"/>
              <a:t> </a:t>
            </a:r>
            <a:r>
              <a:rPr lang="ru-RU" dirty="0" err="1" smtClean="0"/>
              <a:t>participation</a:t>
            </a:r>
            <a:r>
              <a:rPr lang="ru-RU" dirty="0" smtClean="0"/>
              <a:t> </a:t>
            </a:r>
            <a:r>
              <a:rPr lang="ru-RU" dirty="0" err="1" smtClean="0"/>
              <a:t>presupposes</a:t>
            </a:r>
            <a:r>
              <a:rPr lang="ru-RU" dirty="0" smtClean="0"/>
              <a:t> </a:t>
            </a:r>
            <a:r>
              <a:rPr lang="ru-RU" dirty="0" err="1" smtClean="0"/>
              <a:t>that</a:t>
            </a:r>
            <a:r>
              <a:rPr lang="ru-RU" dirty="0" smtClean="0"/>
              <a:t> </a:t>
            </a:r>
            <a:r>
              <a:rPr lang="ru-RU" dirty="0" err="1" smtClean="0"/>
              <a:t>each</a:t>
            </a:r>
            <a:r>
              <a:rPr lang="ru-RU" dirty="0" smtClean="0"/>
              <a:t> </a:t>
            </a:r>
            <a:r>
              <a:rPr lang="ru-RU" dirty="0" err="1" smtClean="0"/>
              <a:t>individual</a:t>
            </a:r>
            <a:r>
              <a:rPr lang="ru-RU" dirty="0" smtClean="0"/>
              <a:t> </a:t>
            </a:r>
            <a:r>
              <a:rPr lang="ru-RU" dirty="0" err="1" smtClean="0"/>
              <a:t>has</a:t>
            </a:r>
            <a:r>
              <a:rPr lang="ru-RU" dirty="0" smtClean="0"/>
              <a:t> </a:t>
            </a:r>
            <a:r>
              <a:rPr lang="ru-RU" dirty="0" err="1" smtClean="0"/>
              <a:t>moral</a:t>
            </a:r>
            <a:r>
              <a:rPr lang="ru-RU" dirty="0" smtClean="0"/>
              <a:t> </a:t>
            </a:r>
            <a:r>
              <a:rPr lang="ru-RU" dirty="0" err="1" smtClean="0"/>
              <a:t>values</a:t>
            </a:r>
            <a:r>
              <a:rPr lang="ru-RU" dirty="0" smtClean="0"/>
              <a:t> </a:t>
            </a:r>
            <a:r>
              <a:rPr lang="ru-RU" dirty="0" err="1" smtClean="0"/>
              <a:t>and</a:t>
            </a:r>
            <a:r>
              <a:rPr lang="ru-RU" dirty="0" smtClean="0"/>
              <a:t> </a:t>
            </a:r>
            <a:r>
              <a:rPr lang="ru-RU" dirty="0" err="1" smtClean="0"/>
              <a:t>the</a:t>
            </a:r>
            <a:r>
              <a:rPr lang="ru-RU" dirty="0" smtClean="0"/>
              <a:t> </a:t>
            </a:r>
            <a:r>
              <a:rPr lang="ru-RU" dirty="0" err="1" smtClean="0"/>
              <a:t>right</a:t>
            </a:r>
            <a:r>
              <a:rPr lang="ru-RU" dirty="0" smtClean="0"/>
              <a:t> </a:t>
            </a:r>
            <a:r>
              <a:rPr lang="ru-RU" dirty="0" err="1" smtClean="0"/>
              <a:t>to</a:t>
            </a:r>
            <a:r>
              <a:rPr lang="ru-RU" dirty="0" smtClean="0"/>
              <a:t> </a:t>
            </a:r>
            <a:r>
              <a:rPr lang="ru-RU" dirty="0" err="1" smtClean="0"/>
              <a:t>personal</a:t>
            </a:r>
            <a:r>
              <a:rPr lang="ru-RU" dirty="0" smtClean="0"/>
              <a:t> </a:t>
            </a:r>
            <a:r>
              <a:rPr lang="ru-RU" dirty="0" err="1" smtClean="0"/>
              <a:t>autonomy</a:t>
            </a:r>
            <a:r>
              <a:rPr lang="ru-RU" dirty="0" smtClean="0"/>
              <a:t>. </a:t>
            </a:r>
            <a:r>
              <a:rPr lang="ru-RU" dirty="0" err="1" smtClean="0"/>
              <a:t>All</a:t>
            </a:r>
            <a:r>
              <a:rPr lang="ru-RU" dirty="0" smtClean="0"/>
              <a:t> </a:t>
            </a:r>
            <a:r>
              <a:rPr lang="ru-RU" dirty="0" err="1" smtClean="0"/>
              <a:t>citizens</a:t>
            </a:r>
            <a:r>
              <a:rPr lang="ru-RU" dirty="0" smtClean="0"/>
              <a:t> </a:t>
            </a:r>
            <a:r>
              <a:rPr lang="ru-RU" dirty="0" err="1" smtClean="0"/>
              <a:t>need</a:t>
            </a:r>
            <a:r>
              <a:rPr lang="ru-RU" dirty="0" smtClean="0"/>
              <a:t> </a:t>
            </a:r>
            <a:r>
              <a:rPr lang="ru-RU" dirty="0" err="1" smtClean="0"/>
              <a:t>access</a:t>
            </a:r>
            <a:r>
              <a:rPr lang="ru-RU" dirty="0" smtClean="0"/>
              <a:t> </a:t>
            </a:r>
            <a:r>
              <a:rPr lang="ru-RU" dirty="0" err="1" smtClean="0"/>
              <a:t>to</a:t>
            </a:r>
            <a:r>
              <a:rPr lang="ru-RU" dirty="0" smtClean="0"/>
              <a:t> </a:t>
            </a:r>
            <a:r>
              <a:rPr lang="ru-RU" dirty="0" err="1" smtClean="0"/>
              <a:t>economic</a:t>
            </a:r>
            <a:r>
              <a:rPr lang="ru-RU" dirty="0" smtClean="0"/>
              <a:t> </a:t>
            </a:r>
            <a:r>
              <a:rPr lang="ru-RU" dirty="0" err="1" smtClean="0"/>
              <a:t>and</a:t>
            </a:r>
            <a:r>
              <a:rPr lang="ru-RU" dirty="0" smtClean="0"/>
              <a:t> </a:t>
            </a:r>
            <a:r>
              <a:rPr lang="ru-RU" dirty="0" err="1" smtClean="0"/>
              <a:t>information</a:t>
            </a:r>
            <a:r>
              <a:rPr lang="ru-RU" dirty="0" smtClean="0"/>
              <a:t> </a:t>
            </a:r>
            <a:r>
              <a:rPr lang="ru-RU" dirty="0" err="1" smtClean="0"/>
              <a:t>resources</a:t>
            </a:r>
            <a:r>
              <a:rPr lang="ru-RU" dirty="0" smtClean="0"/>
              <a:t> </a:t>
            </a:r>
            <a:r>
              <a:rPr lang="ru-RU" dirty="0" err="1" smtClean="0"/>
              <a:t>that</a:t>
            </a:r>
            <a:r>
              <a:rPr lang="ru-RU" dirty="0" smtClean="0"/>
              <a:t> </a:t>
            </a:r>
            <a:r>
              <a:rPr lang="ru-RU" dirty="0" err="1" smtClean="0"/>
              <a:t>allow</a:t>
            </a:r>
            <a:r>
              <a:rPr lang="ru-RU" dirty="0" smtClean="0"/>
              <a:t> </a:t>
            </a:r>
            <a:r>
              <a:rPr lang="ru-RU" dirty="0" err="1" smtClean="0"/>
              <a:t>them</a:t>
            </a:r>
            <a:r>
              <a:rPr lang="ru-RU" dirty="0" smtClean="0"/>
              <a:t> </a:t>
            </a:r>
            <a:r>
              <a:rPr lang="ru-RU" dirty="0" err="1" smtClean="0"/>
              <a:t>to</a:t>
            </a:r>
            <a:r>
              <a:rPr lang="ru-RU" dirty="0" smtClean="0"/>
              <a:t> </a:t>
            </a:r>
            <a:r>
              <a:rPr lang="ru-RU" dirty="0" err="1" smtClean="0"/>
              <a:t>influence</a:t>
            </a:r>
            <a:r>
              <a:rPr lang="ru-RU" dirty="0" smtClean="0"/>
              <a:t> </a:t>
            </a:r>
            <a:r>
              <a:rPr lang="ru-RU" dirty="0" err="1" smtClean="0"/>
              <a:t>political</a:t>
            </a:r>
            <a:r>
              <a:rPr lang="ru-RU" dirty="0" smtClean="0"/>
              <a:t> </a:t>
            </a:r>
            <a:r>
              <a:rPr lang="ru-RU" dirty="0" err="1" smtClean="0"/>
              <a:t>actors</a:t>
            </a:r>
            <a:r>
              <a:rPr lang="ru-RU" dirty="0" smtClean="0"/>
              <a:t>.</a:t>
            </a:r>
            <a:endParaRPr lang="ru-RU" dirty="0"/>
          </a:p>
        </p:txBody>
      </p:sp>
    </p:spTree>
    <p:extLst>
      <p:ext uri="{BB962C8B-B14F-4D97-AF65-F5344CB8AC3E}">
        <p14:creationId xmlns:p14="http://schemas.microsoft.com/office/powerpoint/2010/main" val="37744047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381000"/>
            <a:ext cx="8686800" cy="5847755"/>
          </a:xfrm>
          <a:prstGeom prst="rect">
            <a:avLst/>
          </a:prstGeom>
        </p:spPr>
        <p:txBody>
          <a:bodyPr wrap="square">
            <a:spAutoFit/>
          </a:bodyPr>
          <a:lstStyle/>
          <a:p>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both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types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conciliatory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systems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social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groups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independent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central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controlling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bodies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Government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structures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function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with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decentralized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power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Regional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political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institutions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voluntary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associations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have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independent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influence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Elected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civilian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authority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controls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actions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army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police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security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services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such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liberal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pluralistic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structures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politicians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exercise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leadership</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primarily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through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persuasion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rather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coercion</a:t>
            </a:r>
            <a:r>
              <a:rPr lang="ru-RU" sz="2200" dirty="0" smtClean="0">
                <a:latin typeface="Arial" panose="020B0604020202020204" pitchFamily="34" charset="0"/>
                <a:cs typeface="Arial" panose="020B0604020202020204" pitchFamily="34" charset="0"/>
              </a:rPr>
              <a:t>. </a:t>
            </a:r>
          </a:p>
          <a:p>
            <a:r>
              <a:rPr lang="ru-RU" sz="2200" dirty="0" err="1" smtClean="0">
                <a:latin typeface="Arial" panose="020B0604020202020204" pitchFamily="34" charset="0"/>
                <a:cs typeface="Arial" panose="020B0604020202020204" pitchFamily="34" charset="0"/>
              </a:rPr>
              <a:t>Coordination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center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limited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usually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vested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prime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minister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president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cabinet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senior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government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officials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 </a:t>
            </a:r>
            <a:r>
              <a:rPr lang="ru-RU" sz="2200" dirty="0" err="1" smtClean="0">
                <a:latin typeface="Arial" panose="020B0604020202020204" pitchFamily="34" charset="0"/>
                <a:cs typeface="Arial" panose="020B0604020202020204" pitchFamily="34" charset="0"/>
              </a:rPr>
              <a:t>competitive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oligarchy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such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coordination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involves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maintaining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internal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order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defending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against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foreign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invasions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establishing</a:t>
            </a:r>
            <a:r>
              <a:rPr lang="ru-RU" sz="2200" dirty="0" smtClean="0">
                <a:latin typeface="Arial" panose="020B0604020202020204" pitchFamily="34" charset="0"/>
                <a:cs typeface="Arial" panose="020B0604020202020204" pitchFamily="34" charset="0"/>
              </a:rPr>
              <a:t> a </a:t>
            </a:r>
            <a:r>
              <a:rPr lang="ru-RU" sz="2200" dirty="0" err="1" smtClean="0">
                <a:latin typeface="Arial" panose="020B0604020202020204" pitchFamily="34" charset="0"/>
                <a:cs typeface="Arial" panose="020B0604020202020204" pitchFamily="34" charset="0"/>
              </a:rPr>
              <a:t>transportation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system</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collecting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taxes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subsidizing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selected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private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economic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projects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activities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political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parties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limited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legislature</a:t>
            </a:r>
            <a:r>
              <a:rPr lang="ru-RU" sz="2200" dirty="0" smtClean="0">
                <a:latin typeface="Arial" panose="020B0604020202020204" pitchFamily="34" charset="0"/>
                <a:cs typeface="Arial" panose="020B0604020202020204" pitchFamily="34" charset="0"/>
              </a:rPr>
              <a:t>.</a:t>
            </a:r>
          </a:p>
          <a:p>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Lacking</a:t>
            </a:r>
            <a:r>
              <a:rPr lang="ru-RU" sz="2200" dirty="0" smtClean="0">
                <a:latin typeface="Arial" panose="020B0604020202020204" pitchFamily="34" charset="0"/>
                <a:cs typeface="Arial" panose="020B0604020202020204" pitchFamily="34" charset="0"/>
              </a:rPr>
              <a:t> a </a:t>
            </a:r>
            <a:r>
              <a:rPr lang="ru-RU" sz="2200" dirty="0" err="1" smtClean="0">
                <a:latin typeface="Arial" panose="020B0604020202020204" pitchFamily="34" charset="0"/>
                <a:cs typeface="Arial" panose="020B0604020202020204" pitchFamily="34" charset="0"/>
              </a:rPr>
              <a:t>mass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electoral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system</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parties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mainly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represent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interests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landowners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merchants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city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administration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Weak</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legalized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parties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have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little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influence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policymaking</a:t>
            </a:r>
            <a:r>
              <a:rPr lang="ru-RU" sz="2200" dirty="0" smtClean="0">
                <a:latin typeface="Arial" panose="020B0604020202020204" pitchFamily="34" charset="0"/>
                <a:cs typeface="Arial" panose="020B0604020202020204" pitchFamily="34" charset="0"/>
              </a:rPr>
              <a:t>.</a:t>
            </a:r>
            <a:endParaRPr lang="ru-RU"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49383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197346"/>
            <a:ext cx="8534400" cy="6370975"/>
          </a:xfrm>
          <a:prstGeom prst="rect">
            <a:avLst/>
          </a:prstGeom>
        </p:spPr>
        <p:txBody>
          <a:bodyPr wrap="square">
            <a:spAutoFit/>
          </a:bodyPr>
          <a:lstStyle/>
          <a:p>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pluralist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democracy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fair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competitive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elections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with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opposition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parties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provide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voters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with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opportunity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elect</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candidate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legislature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Universal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suffrage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ensures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fullest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possible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participation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elections</a:t>
            </a:r>
            <a:r>
              <a:rPr lang="ru-RU" sz="2400" dirty="0" smtClean="0">
                <a:latin typeface="Arial" panose="020B0604020202020204" pitchFamily="34" charset="0"/>
                <a:cs typeface="Arial" panose="020B0604020202020204" pitchFamily="34" charset="0"/>
              </a:rPr>
              <a:t>. </a:t>
            </a:r>
          </a:p>
          <a:p>
            <a:r>
              <a:rPr lang="ru-RU" sz="2400" dirty="0" err="1" smtClean="0">
                <a:latin typeface="Arial" panose="020B0604020202020204" pitchFamily="34" charset="0"/>
                <a:cs typeface="Arial" panose="020B0604020202020204" pitchFamily="34" charset="0"/>
              </a:rPr>
              <a:t>Rather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rallying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people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around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public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policy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objectives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parties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represent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interests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different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groups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legislature</a:t>
            </a:r>
            <a:r>
              <a:rPr lang="ru-RU" sz="2400" dirty="0" smtClean="0">
                <a:latin typeface="Arial" panose="020B0604020202020204" pitchFamily="34" charset="0"/>
                <a:cs typeface="Arial" panose="020B0604020202020204" pitchFamily="34" charset="0"/>
              </a:rPr>
              <a:t>. </a:t>
            </a:r>
          </a:p>
          <a:p>
            <a:r>
              <a:rPr lang="ru-RU" sz="2400" dirty="0" err="1" smtClean="0">
                <a:latin typeface="Arial" panose="020B0604020202020204" pitchFamily="34" charset="0"/>
                <a:cs typeface="Arial" panose="020B0604020202020204" pitchFamily="34" charset="0"/>
              </a:rPr>
              <a:t>Parties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set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themselves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task</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reconciling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these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interests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form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coalitions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capable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enacting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laws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that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meet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demands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all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interested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constituencies</a:t>
            </a:r>
            <a:r>
              <a:rPr lang="ru-RU" sz="2400" dirty="0" smtClean="0">
                <a:latin typeface="Arial" panose="020B0604020202020204" pitchFamily="34" charset="0"/>
                <a:cs typeface="Arial" panose="020B0604020202020204" pitchFamily="34" charset="0"/>
              </a:rPr>
              <a:t>. </a:t>
            </a:r>
          </a:p>
          <a:p>
            <a:r>
              <a:rPr lang="ru-RU" sz="2400" dirty="0" err="1" smtClean="0">
                <a:latin typeface="Arial" panose="020B0604020202020204" pitchFamily="34" charset="0"/>
                <a:cs typeface="Arial" panose="020B0604020202020204" pitchFamily="34" charset="0"/>
              </a:rPr>
              <a:t>It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job</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elected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public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officials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not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party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leaders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unify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political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process</a:t>
            </a:r>
            <a:r>
              <a:rPr lang="ru-RU" sz="2400" dirty="0" smtClean="0">
                <a:latin typeface="Arial" panose="020B0604020202020204" pitchFamily="34" charset="0"/>
                <a:cs typeface="Arial" panose="020B0604020202020204" pitchFamily="34" charset="0"/>
              </a:rPr>
              <a:t>. </a:t>
            </a:r>
          </a:p>
          <a:p>
            <a:r>
              <a:rPr lang="ru-RU" sz="2400" dirty="0" err="1" smtClean="0">
                <a:latin typeface="Arial" panose="020B0604020202020204" pitchFamily="34" charset="0"/>
                <a:cs typeface="Arial" panose="020B0604020202020204" pitchFamily="34" charset="0"/>
              </a:rPr>
              <a:t>Politicians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who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have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support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electorate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engage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wide-ranging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activities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keeping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system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running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smoothly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building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economic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infrastructure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especially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guaranteeing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functioning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inclusive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network</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social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security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services</a:t>
            </a:r>
            <a:r>
              <a:rPr lang="ru-RU" sz="2400" dirty="0" smtClean="0">
                <a:latin typeface="Arial" panose="020B0604020202020204" pitchFamily="34" charset="0"/>
                <a:cs typeface="Arial" panose="020B0604020202020204" pitchFamily="34" charset="0"/>
              </a:rPr>
              <a:t>.</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78656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7200" y="335846"/>
            <a:ext cx="8458200" cy="6370975"/>
          </a:xfrm>
          <a:prstGeom prst="rect">
            <a:avLst/>
          </a:prstGeom>
        </p:spPr>
        <p:txBody>
          <a:bodyPr wrap="square">
            <a:spAutoFit/>
          </a:bodyPr>
          <a:lstStyle/>
          <a:p>
            <a:r>
              <a:rPr lang="ru-RU" sz="2400" dirty="0" err="1" smtClean="0">
                <a:latin typeface="Arial" panose="020B0604020202020204" pitchFamily="34" charset="0"/>
                <a:cs typeface="Arial" panose="020B0604020202020204" pitchFamily="34" charset="0"/>
              </a:rPr>
              <a:t>While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maintaining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sovereignty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international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political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arena</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conciliatory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nation-states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same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time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pursue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free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trade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policies</a:t>
            </a:r>
            <a:r>
              <a:rPr lang="ru-RU" sz="2400" dirty="0" smtClean="0">
                <a:latin typeface="Arial" panose="020B0604020202020204" pitchFamily="34" charset="0"/>
                <a:cs typeface="Arial" panose="020B0604020202020204" pitchFamily="34" charset="0"/>
              </a:rPr>
              <a:t>. </a:t>
            </a:r>
          </a:p>
          <a:p>
            <a:r>
              <a:rPr lang="ru-RU" sz="2400" dirty="0" err="1" smtClean="0">
                <a:latin typeface="Arial" panose="020B0604020202020204" pitchFamily="34" charset="0"/>
                <a:cs typeface="Arial" panose="020B0604020202020204" pitchFamily="34" charset="0"/>
              </a:rPr>
              <a:t>Rather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adhering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principles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autarky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conciliatory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systems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become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economically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interdependent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other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nations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International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economic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exchanges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manufactured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consumer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goods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loans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dialogical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domestic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exchanges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market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economy</a:t>
            </a:r>
            <a:r>
              <a:rPr lang="ru-RU" sz="2400" dirty="0" smtClean="0">
                <a:latin typeface="Arial" panose="020B0604020202020204" pitchFamily="34" charset="0"/>
                <a:cs typeface="Arial" panose="020B0604020202020204" pitchFamily="34" charset="0"/>
              </a:rPr>
              <a:t>.</a:t>
            </a:r>
          </a:p>
          <a:p>
            <a:r>
              <a:rPr lang="ru-RU" sz="2400" dirty="0" err="1" smtClean="0">
                <a:latin typeface="Arial" panose="020B0604020202020204" pitchFamily="34" charset="0"/>
                <a:cs typeface="Arial" panose="020B0604020202020204" pitchFamily="34" charset="0"/>
              </a:rPr>
              <a:t>Although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pluralistic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democracy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provides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more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room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for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participation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masses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competitive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oligarchy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both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types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conciliation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systems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people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high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socio-economic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status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actively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participate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politics</a:t>
            </a:r>
            <a:r>
              <a:rPr lang="ru-RU" sz="2400" dirty="0" smtClean="0">
                <a:latin typeface="Arial" panose="020B0604020202020204" pitchFamily="34" charset="0"/>
                <a:cs typeface="Arial" panose="020B0604020202020204" pitchFamily="34" charset="0"/>
              </a:rPr>
              <a:t>. </a:t>
            </a:r>
          </a:p>
          <a:p>
            <a:r>
              <a:rPr lang="ru-RU" sz="2400" dirty="0" err="1" smtClean="0">
                <a:latin typeface="Arial" panose="020B0604020202020204" pitchFamily="34" charset="0"/>
                <a:cs typeface="Arial" panose="020B0604020202020204" pitchFamily="34" charset="0"/>
              </a:rPr>
              <a:t>Lawyers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civil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servants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businessmen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make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political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deals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formulate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policies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enforce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laws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poor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who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marginalized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market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economy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tend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passively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observe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those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who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actively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participate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political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spectacle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that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affects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their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lives</a:t>
            </a:r>
            <a:r>
              <a:rPr lang="ru-RU" sz="2400" dirty="0" smtClean="0">
                <a:latin typeface="Arial" panose="020B0604020202020204" pitchFamily="34" charset="0"/>
                <a:cs typeface="Arial" panose="020B0604020202020204" pitchFamily="34" charset="0"/>
              </a:rPr>
              <a:t>.</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9209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304800"/>
            <a:ext cx="8534400" cy="6555641"/>
          </a:xfrm>
          <a:prstGeom prst="rect">
            <a:avLst/>
          </a:prstGeom>
        </p:spPr>
        <p:txBody>
          <a:bodyPr wrap="square">
            <a:spAutoFit/>
          </a:bodyPr>
          <a:lstStyle/>
          <a:p>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19th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early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20th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centuries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Western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Europe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America</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political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systems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functioned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competitive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oligarchies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England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19th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century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example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such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oligarchy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elite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groups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that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occupied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highest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rungs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hierarchical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ladder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were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dominant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included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royal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family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Anglican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clergy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landed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aristocracy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petty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gentry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new</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industrialists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textile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manufacturers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merchants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London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financiers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civil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servants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highest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rank</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lawyers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journalists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writers</a:t>
            </a:r>
            <a:r>
              <a:rPr lang="ru-RU" sz="2000" dirty="0" smtClean="0">
                <a:latin typeface="Arial" panose="020B0604020202020204" pitchFamily="34" charset="0"/>
                <a:cs typeface="Arial" panose="020B0604020202020204" pitchFamily="34" charset="0"/>
              </a:rPr>
              <a:t>. </a:t>
            </a:r>
          </a:p>
          <a:p>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underprivileged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classes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factory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unskilled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laborers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women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Irish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Catholics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were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almost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completely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excluded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from</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this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oligarchic</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system</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Policy-making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was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influenced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mainly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inter-factional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conflicts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parliamentary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elites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Tories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Whigs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Chile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Argentina</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Uruguay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several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dominant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elites</a:t>
            </a:r>
            <a:r>
              <a:rPr lang="ru-RU" sz="2000" dirty="0" smtClean="0">
                <a:latin typeface="Arial" panose="020B0604020202020204" pitchFamily="34" charset="0"/>
                <a:cs typeface="Arial" panose="020B0604020202020204" pitchFamily="34" charset="0"/>
              </a:rPr>
              <a:t> -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Catholic</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episcopate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large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landowners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mine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mine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owners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merchants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lawyers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army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officers</a:t>
            </a:r>
            <a:r>
              <a:rPr lang="ru-RU" sz="2000" dirty="0" smtClean="0">
                <a:latin typeface="Arial" panose="020B0604020202020204" pitchFamily="34" charset="0"/>
                <a:cs typeface="Arial" panose="020B0604020202020204" pitchFamily="34" charset="0"/>
              </a:rPr>
              <a:t> - </a:t>
            </a:r>
            <a:r>
              <a:rPr lang="ru-RU" sz="2000" dirty="0" err="1" smtClean="0">
                <a:latin typeface="Arial" panose="020B0604020202020204" pitchFamily="34" charset="0"/>
                <a:cs typeface="Arial" panose="020B0604020202020204" pitchFamily="34" charset="0"/>
              </a:rPr>
              <a:t>claimed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political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power</a:t>
            </a:r>
            <a:r>
              <a:rPr lang="ru-RU" sz="2000" dirty="0" smtClean="0">
                <a:latin typeface="Arial" panose="020B0604020202020204" pitchFamily="34" charset="0"/>
                <a:cs typeface="Arial" panose="020B0604020202020204" pitchFamily="34" charset="0"/>
              </a:rPr>
              <a:t>. </a:t>
            </a:r>
          </a:p>
          <a:p>
            <a:r>
              <a:rPr lang="ru-RU" sz="2000" dirty="0" err="1" smtClean="0">
                <a:latin typeface="Arial" panose="020B0604020202020204" pitchFamily="34" charset="0"/>
                <a:cs typeface="Arial" panose="020B0604020202020204" pitchFamily="34" charset="0"/>
              </a:rPr>
              <a:t>Despite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their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oligarchic</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character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these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systems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held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parliamentary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presidential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elections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tolerated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some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civil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liberties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supported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separation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executive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legislative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powers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same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time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majority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people</a:t>
            </a:r>
            <a:r>
              <a:rPr lang="ru-RU" sz="2000" dirty="0" smtClean="0">
                <a:latin typeface="Arial" panose="020B0604020202020204" pitchFamily="34" charset="0"/>
                <a:cs typeface="Arial" panose="020B0604020202020204" pitchFamily="34" charset="0"/>
              </a:rPr>
              <a:t> -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poor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poorest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farming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factory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mine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workers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women</a:t>
            </a:r>
            <a:r>
              <a:rPr lang="ru-RU" sz="2000" dirty="0" smtClean="0">
                <a:latin typeface="Arial" panose="020B0604020202020204" pitchFamily="34" charset="0"/>
                <a:cs typeface="Arial" panose="020B0604020202020204" pitchFamily="34" charset="0"/>
              </a:rPr>
              <a:t> - </a:t>
            </a:r>
            <a:r>
              <a:rPr lang="ru-RU" sz="2000" dirty="0" err="1" smtClean="0">
                <a:latin typeface="Arial" panose="020B0604020202020204" pitchFamily="34" charset="0"/>
                <a:cs typeface="Arial" panose="020B0604020202020204" pitchFamily="34" charset="0"/>
              </a:rPr>
              <a:t>had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neither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right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nor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opportunity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participate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political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life</a:t>
            </a:r>
            <a:r>
              <a:rPr lang="ru-RU" sz="2000" dirty="0" smtClean="0">
                <a:latin typeface="Arial" panose="020B0604020202020204" pitchFamily="34" charset="0"/>
                <a:cs typeface="Arial" panose="020B0604020202020204" pitchFamily="34" charset="0"/>
              </a:rPr>
              <a:t>.</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4781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49739" y="2425174"/>
            <a:ext cx="6922297" cy="646331"/>
          </a:xfrm>
          <a:prstGeom prst="rect">
            <a:avLst/>
          </a:prstGeom>
          <a:noFill/>
        </p:spPr>
        <p:txBody>
          <a:bodyPr wrap="square" rtlCol="0">
            <a:spAutoFit/>
          </a:bodyPr>
          <a:lstStyle/>
          <a:p>
            <a:r>
              <a:rPr lang="en-US" sz="3600" b="1" dirty="0">
                <a:latin typeface="Arial" panose="020B0604020202020204" pitchFamily="34" charset="0"/>
                <a:cs typeface="Arial" panose="020B0604020202020204" pitchFamily="34" charset="0"/>
              </a:rPr>
              <a:t>Political systems and regimes</a:t>
            </a:r>
            <a:endParaRPr lang="ru-RU" sz="3600" b="1" dirty="0">
              <a:latin typeface="Arial" panose="020B0604020202020204" pitchFamily="34" charset="0"/>
              <a:cs typeface="Arial" panose="020B0604020202020204" pitchFamily="34" charset="0"/>
            </a:endParaRPr>
          </a:p>
        </p:txBody>
      </p:sp>
      <p:sp>
        <p:nvSpPr>
          <p:cNvPr id="6" name="TextBox 5"/>
          <p:cNvSpPr txBox="1"/>
          <p:nvPr/>
        </p:nvSpPr>
        <p:spPr>
          <a:xfrm>
            <a:off x="2051720" y="3624655"/>
            <a:ext cx="6264696" cy="1200329"/>
          </a:xfrm>
          <a:prstGeom prst="rect">
            <a:avLst/>
          </a:prstGeom>
          <a:noFill/>
        </p:spPr>
        <p:txBody>
          <a:bodyPr wrap="square" rtlCol="0">
            <a:spAutoFit/>
          </a:bodyPr>
          <a:lstStyle/>
          <a:p>
            <a:r>
              <a:rPr lang="en-US" sz="3200" b="1" dirty="0">
                <a:solidFill>
                  <a:srgbClr val="0070C0"/>
                </a:solidFill>
                <a:latin typeface="Arial" panose="020B0604020202020204" pitchFamily="34" charset="0"/>
              </a:rPr>
              <a:t>Lecture</a:t>
            </a:r>
            <a:r>
              <a:rPr lang="ru-RU" sz="3200" b="1" dirty="0">
                <a:solidFill>
                  <a:srgbClr val="0070C0"/>
                </a:solidFill>
                <a:latin typeface="Arial" panose="020B0604020202020204" pitchFamily="34" charset="0"/>
              </a:rPr>
              <a:t> </a:t>
            </a:r>
            <a:r>
              <a:rPr lang="ru-RU" sz="3200" b="1" dirty="0" smtClean="0">
                <a:solidFill>
                  <a:srgbClr val="0070C0"/>
                </a:solidFill>
                <a:latin typeface="Arial" panose="020B0604020202020204" pitchFamily="34" charset="0"/>
              </a:rPr>
              <a:t>11</a:t>
            </a:r>
            <a:endParaRPr lang="ru-RU" sz="3200" b="1" dirty="0">
              <a:solidFill>
                <a:srgbClr val="0070C0"/>
              </a:solidFill>
              <a:latin typeface="Arial" panose="020B0604020202020204" pitchFamily="34" charset="0"/>
            </a:endParaRPr>
          </a:p>
          <a:p>
            <a:r>
              <a:rPr lang="en-US" sz="4000" dirty="0" smtClean="0">
                <a:latin typeface="Arial" panose="020B0604020202020204" pitchFamily="34" charset="0"/>
                <a:cs typeface="Arial" panose="020B0604020202020204" pitchFamily="34" charset="0"/>
              </a:rPr>
              <a:t>Conciliation systems</a:t>
            </a:r>
            <a:endParaRPr lang="ru-RU" sz="23900" dirty="0">
              <a:latin typeface="Arial" panose="020B0604020202020204" pitchFamily="34" charset="0"/>
              <a:cs typeface="Arial" panose="020B0604020202020204" pitchFamily="34"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1249934"/>
            <a:ext cx="1214607" cy="1098947"/>
          </a:xfrm>
          <a:prstGeom prst="rect">
            <a:avLst/>
          </a:prstGeom>
        </p:spPr>
      </p:pic>
    </p:spTree>
    <p:extLst>
      <p:ext uri="{BB962C8B-B14F-4D97-AF65-F5344CB8AC3E}">
        <p14:creationId xmlns:p14="http://schemas.microsoft.com/office/powerpoint/2010/main" val="1750170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457200"/>
            <a:ext cx="8610600" cy="6186309"/>
          </a:xfrm>
          <a:prstGeom prst="rect">
            <a:avLst/>
          </a:prstGeom>
        </p:spPr>
        <p:txBody>
          <a:bodyPr wrap="square">
            <a:spAutoFit/>
          </a:bodyPr>
          <a:lstStyle/>
          <a:p>
            <a:r>
              <a:rPr lang="ru-RU" sz="2200" dirty="0" err="1" smtClean="0">
                <a:latin typeface="Arial" panose="020B0604020202020204" pitchFamily="34" charset="0"/>
                <a:cs typeface="Arial" panose="020B0604020202020204" pitchFamily="34" charset="0"/>
              </a:rPr>
              <a:t>Although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military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formally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transferred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power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civilian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leaders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1980s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most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these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systems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functioned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competitive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oligarchies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rather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pluralistic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democracies</a:t>
            </a:r>
            <a:r>
              <a:rPr lang="ru-RU" sz="2200" dirty="0" smtClean="0">
                <a:latin typeface="Arial" panose="020B0604020202020204" pitchFamily="34" charset="0"/>
                <a:cs typeface="Arial" panose="020B0604020202020204" pitchFamily="34" charset="0"/>
              </a:rPr>
              <a:t>. </a:t>
            </a:r>
          </a:p>
          <a:p>
            <a:r>
              <a:rPr lang="ru-RU" sz="2200" dirty="0" err="1" smtClean="0">
                <a:latin typeface="Arial" panose="020B0604020202020204" pitchFamily="34" charset="0"/>
                <a:cs typeface="Arial" panose="020B0604020202020204" pitchFamily="34" charset="0"/>
              </a:rPr>
              <a:t>Although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civilian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politicians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were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able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oust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officers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heads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government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through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electoral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process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military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elite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continued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determine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rules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political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game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kept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control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political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issues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stake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addition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controlling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certain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regions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within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state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military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officers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determined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policy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areas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national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security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internal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policing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economic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development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even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education</a:t>
            </a:r>
            <a:r>
              <a:rPr lang="ru-RU" sz="2200" dirty="0" smtClean="0">
                <a:latin typeface="Arial" panose="020B0604020202020204" pitchFamily="34" charset="0"/>
                <a:cs typeface="Arial" panose="020B0604020202020204" pitchFamily="34" charset="0"/>
              </a:rPr>
              <a:t>. </a:t>
            </a:r>
          </a:p>
          <a:p>
            <a:r>
              <a:rPr lang="ru-RU" sz="2200" dirty="0" err="1" smtClean="0">
                <a:latin typeface="Arial" panose="020B0604020202020204" pitchFamily="34" charset="0"/>
                <a:cs typeface="Arial" panose="020B0604020202020204" pitchFamily="34" charset="0"/>
              </a:rPr>
              <a:t>They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had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veto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power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over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decisions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made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elected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civilian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presidents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Some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groups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such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trade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unionists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leftist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politicians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radical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students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clergy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journalists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intellectuals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were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victims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military-police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violence</a:t>
            </a:r>
            <a:r>
              <a:rPr lang="ru-RU" sz="2200" dirty="0" smtClean="0">
                <a:latin typeface="Arial" panose="020B0604020202020204" pitchFamily="34" charset="0"/>
                <a:cs typeface="Arial" panose="020B0604020202020204" pitchFamily="34" charset="0"/>
              </a:rPr>
              <a:t>. </a:t>
            </a:r>
          </a:p>
          <a:p>
            <a:r>
              <a:rPr lang="ru-RU" sz="2200" dirty="0" err="1" smtClean="0">
                <a:latin typeface="Arial" panose="020B0604020202020204" pitchFamily="34" charset="0"/>
                <a:cs typeface="Arial" panose="020B0604020202020204" pitchFamily="34" charset="0"/>
              </a:rPr>
              <a:t>Therefore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peaceful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harmonization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opposing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demands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various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voluntary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associations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proved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difficult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Bureaucratic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authoritarian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tendencies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overcame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efforts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conciliatory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politicians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achieve</a:t>
            </a:r>
            <a:r>
              <a:rPr lang="ru-RU" sz="2200" dirty="0" smtClean="0">
                <a:latin typeface="Arial" panose="020B0604020202020204" pitchFamily="34" charset="0"/>
                <a:cs typeface="Arial" panose="020B0604020202020204" pitchFamily="34" charset="0"/>
              </a:rPr>
              <a:t> a </a:t>
            </a:r>
            <a:r>
              <a:rPr lang="ru-RU" sz="2200" dirty="0" err="1" smtClean="0">
                <a:latin typeface="Arial" panose="020B0604020202020204" pitchFamily="34" charset="0"/>
                <a:cs typeface="Arial" panose="020B0604020202020204" pitchFamily="34" charset="0"/>
              </a:rPr>
              <a:t>smoothing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political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differences</a:t>
            </a:r>
            <a:r>
              <a:rPr lang="ru-RU" sz="2200" dirty="0" smtClean="0">
                <a:latin typeface="Arial" panose="020B0604020202020204" pitchFamily="34" charset="0"/>
                <a:cs typeface="Arial" panose="020B0604020202020204" pitchFamily="34" charset="0"/>
              </a:rPr>
              <a:t>.</a:t>
            </a:r>
            <a:endParaRPr lang="ru-RU"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05470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400" y="95922"/>
            <a:ext cx="8763000" cy="6001643"/>
          </a:xfrm>
          <a:prstGeom prst="rect">
            <a:avLst/>
          </a:prstGeom>
        </p:spPr>
        <p:txBody>
          <a:bodyPr wrap="square">
            <a:spAutoFit/>
          </a:bodyPr>
          <a:lstStyle/>
          <a:p>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Eastern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Europe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late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1980s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early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1990s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also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saw</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beginning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conflict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between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politicians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who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favored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preservation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bureaucratic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authoritarian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rule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those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who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favored</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conciliatory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system</a:t>
            </a:r>
            <a:r>
              <a:rPr lang="ru-RU" sz="2400" dirty="0" smtClean="0">
                <a:latin typeface="Arial" panose="020B0604020202020204" pitchFamily="34" charset="0"/>
                <a:cs typeface="Arial" panose="020B0604020202020204" pitchFamily="34" charset="0"/>
              </a:rPr>
              <a:t>. </a:t>
            </a:r>
          </a:p>
          <a:p>
            <a:r>
              <a:rPr lang="ru-RU" sz="2400" dirty="0" err="1" smtClean="0">
                <a:latin typeface="Arial" panose="020B0604020202020204" pitchFamily="34" charset="0"/>
                <a:cs typeface="Arial" panose="020B0604020202020204" pitchFamily="34" charset="0"/>
              </a:rPr>
              <a:t>Although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Communist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Party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functionaries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no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longer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had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influence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national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governments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many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remained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power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regional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local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levels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central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government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bodies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former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Communists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non-Communists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anti-communists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held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key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positions</a:t>
            </a:r>
            <a:r>
              <a:rPr lang="ru-RU" sz="2400" dirty="0" smtClean="0">
                <a:latin typeface="Arial" panose="020B0604020202020204" pitchFamily="34" charset="0"/>
                <a:cs typeface="Arial" panose="020B0604020202020204" pitchFamily="34" charset="0"/>
              </a:rPr>
              <a:t>. </a:t>
            </a:r>
          </a:p>
          <a:p>
            <a:r>
              <a:rPr lang="ru-RU" sz="2400" dirty="0" err="1" smtClean="0">
                <a:latin typeface="Arial" panose="020B0604020202020204" pitchFamily="34" charset="0"/>
                <a:cs typeface="Arial" panose="020B0604020202020204" pitchFamily="34" charset="0"/>
              </a:rPr>
              <a:t>Governance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was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carried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out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executive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branch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military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police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state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security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agencies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used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coercive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methods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against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political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dissidents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ethnic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religious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minorities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Jews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Roma</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Turks</a:t>
            </a:r>
            <a:r>
              <a:rPr lang="ru-RU" sz="2400" dirty="0" smtClean="0">
                <a:latin typeface="Arial" panose="020B0604020202020204" pitchFamily="34" charset="0"/>
                <a:cs typeface="Arial" panose="020B0604020202020204" pitchFamily="34" charset="0"/>
              </a:rPr>
              <a:t>. </a:t>
            </a:r>
          </a:p>
          <a:p>
            <a:r>
              <a:rPr lang="ru-RU" sz="2400" dirty="0" err="1" smtClean="0">
                <a:latin typeface="Arial" panose="020B0604020202020204" pitchFamily="34" charset="0"/>
                <a:cs typeface="Arial" panose="020B0604020202020204" pitchFamily="34" charset="0"/>
              </a:rPr>
              <a:t>Unjustified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detention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imprisonment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torture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signaled</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lack</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respect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for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civil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liberties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These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authoritarian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sanctions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were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opposed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politicians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who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demanded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conciliatory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procedures</a:t>
            </a:r>
            <a:r>
              <a:rPr lang="ru-RU" sz="2400" dirty="0" smtClean="0">
                <a:latin typeface="Arial" panose="020B0604020202020204" pitchFamily="34" charset="0"/>
                <a:cs typeface="Arial" panose="020B0604020202020204" pitchFamily="34" charset="0"/>
              </a:rPr>
              <a:t>. </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79293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1000" y="304800"/>
            <a:ext cx="8534400" cy="5847755"/>
          </a:xfrm>
          <a:prstGeom prst="rect">
            <a:avLst/>
          </a:prstGeom>
        </p:spPr>
        <p:txBody>
          <a:bodyPr wrap="square">
            <a:spAutoFit/>
          </a:bodyPr>
          <a:lstStyle/>
          <a:p>
            <a:r>
              <a:rPr lang="ru-RU" sz="2200" dirty="0" err="1" smtClean="0">
                <a:latin typeface="Arial" panose="020B0604020202020204" pitchFamily="34" charset="0"/>
                <a:cs typeface="Arial" panose="020B0604020202020204" pitchFamily="34" charset="0"/>
              </a:rPr>
              <a:t>They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favored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political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dialogue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existence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competing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parties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coalition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government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elite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accommodation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populism</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Some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supporters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conciliation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favored</a:t>
            </a:r>
            <a:r>
              <a:rPr lang="ru-RU" sz="2200" dirty="0" smtClean="0">
                <a:latin typeface="Arial" panose="020B0604020202020204" pitchFamily="34" charset="0"/>
                <a:cs typeface="Arial" panose="020B0604020202020204" pitchFamily="34" charset="0"/>
              </a:rPr>
              <a:t> a </a:t>
            </a:r>
            <a:r>
              <a:rPr lang="ru-RU" sz="2200" dirty="0" err="1" smtClean="0">
                <a:latin typeface="Arial" panose="020B0604020202020204" pitchFamily="34" charset="0"/>
                <a:cs typeface="Arial" panose="020B0604020202020204" pitchFamily="34" charset="0"/>
              </a:rPr>
              <a:t>co-dial-democratic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type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government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that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involved</a:t>
            </a:r>
            <a:r>
              <a:rPr lang="ru-RU" sz="2200" dirty="0" smtClean="0">
                <a:latin typeface="Arial" panose="020B0604020202020204" pitchFamily="34" charset="0"/>
                <a:cs typeface="Arial" panose="020B0604020202020204" pitchFamily="34" charset="0"/>
              </a:rPr>
              <a:t> a </a:t>
            </a:r>
            <a:r>
              <a:rPr lang="ru-RU" sz="2200" dirty="0" err="1" smtClean="0">
                <a:latin typeface="Arial" panose="020B0604020202020204" pitchFamily="34" charset="0"/>
                <a:cs typeface="Arial" panose="020B0604020202020204" pitchFamily="34" charset="0"/>
              </a:rPr>
              <a:t>combination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political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freedom</a:t>
            </a:r>
            <a:r>
              <a:rPr lang="ru-RU" sz="2200" dirty="0" smtClean="0">
                <a:latin typeface="Arial" panose="020B0604020202020204" pitchFamily="34" charset="0"/>
                <a:cs typeface="Arial" panose="020B0604020202020204" pitchFamily="34" charset="0"/>
              </a:rPr>
              <a:t>, a </a:t>
            </a:r>
            <a:r>
              <a:rPr lang="ru-RU" sz="2200" dirty="0" err="1" smtClean="0">
                <a:latin typeface="Arial" panose="020B0604020202020204" pitchFamily="34" charset="0"/>
                <a:cs typeface="Arial" panose="020B0604020202020204" pitchFamily="34" charset="0"/>
              </a:rPr>
              <a:t>market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economy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significant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social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welfare</a:t>
            </a:r>
            <a:r>
              <a:rPr lang="ru-RU" sz="2200" dirty="0" smtClean="0">
                <a:latin typeface="Arial" panose="020B0604020202020204" pitchFamily="34" charset="0"/>
                <a:cs typeface="Arial" panose="020B0604020202020204" pitchFamily="34" charset="0"/>
              </a:rPr>
              <a:t>. </a:t>
            </a:r>
          </a:p>
          <a:p>
            <a:r>
              <a:rPr lang="ru-RU" sz="2200" dirty="0" err="1" smtClean="0">
                <a:latin typeface="Arial" panose="020B0604020202020204" pitchFamily="34" charset="0"/>
                <a:cs typeface="Arial" panose="020B0604020202020204" pitchFamily="34" charset="0"/>
              </a:rPr>
              <a:t>For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example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according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sample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surveys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conducted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spring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1991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Czechoslovakia</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Hungary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Bulgaria</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Russia</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more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half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all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respondents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wished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their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capitalism</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were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closer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social-democratic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type</a:t>
            </a:r>
            <a:r>
              <a:rPr lang="ru-RU" sz="2200" dirty="0" smtClean="0">
                <a:latin typeface="Arial" panose="020B0604020202020204" pitchFamily="34" charset="0"/>
                <a:cs typeface="Arial" panose="020B0604020202020204" pitchFamily="34" charset="0"/>
              </a:rPr>
              <a:t>. </a:t>
            </a:r>
          </a:p>
          <a:p>
            <a:r>
              <a:rPr lang="ru-RU" sz="2200" dirty="0" err="1" smtClean="0">
                <a:latin typeface="Arial" panose="020B0604020202020204" pitchFamily="34" charset="0"/>
                <a:cs typeface="Arial" panose="020B0604020202020204" pitchFamily="34" charset="0"/>
              </a:rPr>
              <a:t>About</a:t>
            </a:r>
            <a:r>
              <a:rPr lang="ru-RU" sz="2200" dirty="0" smtClean="0">
                <a:latin typeface="Arial" panose="020B0604020202020204" pitchFamily="34" charset="0"/>
                <a:cs typeface="Arial" panose="020B0604020202020204" pitchFamily="34" charset="0"/>
              </a:rPr>
              <a:t> a </a:t>
            </a:r>
            <a:r>
              <a:rPr lang="ru-RU" sz="2200" dirty="0" err="1" smtClean="0">
                <a:latin typeface="Arial" panose="020B0604020202020204" pitchFamily="34" charset="0"/>
                <a:cs typeface="Arial" panose="020B0604020202020204" pitchFamily="34" charset="0"/>
              </a:rPr>
              <a:t>quarter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all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Russians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surveyed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leaned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toward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Swedish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model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these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five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countries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unregulated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capitalist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economies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were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favored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between</a:t>
            </a:r>
            <a:r>
              <a:rPr lang="ru-RU" sz="2200" dirty="0" smtClean="0">
                <a:latin typeface="Arial" panose="020B0604020202020204" pitchFamily="34" charset="0"/>
                <a:cs typeface="Arial" panose="020B0604020202020204" pitchFamily="34" charset="0"/>
              </a:rPr>
              <a:t> 15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25%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respondents</a:t>
            </a:r>
            <a:r>
              <a:rPr lang="ru-RU" sz="2200" dirty="0" smtClean="0">
                <a:latin typeface="Arial" panose="020B0604020202020204" pitchFamily="34" charset="0"/>
                <a:cs typeface="Arial" panose="020B0604020202020204" pitchFamily="34" charset="0"/>
              </a:rPr>
              <a:t>.</a:t>
            </a:r>
          </a:p>
          <a:p>
            <a:r>
              <a:rPr lang="ru-RU" sz="2200" dirty="0" err="1" smtClean="0">
                <a:latin typeface="Arial" panose="020B0604020202020204" pitchFamily="34" charset="0"/>
                <a:cs typeface="Arial" panose="020B0604020202020204" pitchFamily="34" charset="0"/>
              </a:rPr>
              <a:t>Meanwhile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heads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government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some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economic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advisors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leaned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toward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pro-market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economic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policies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associated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with</a:t>
            </a:r>
            <a:r>
              <a:rPr lang="ru-RU" sz="2200" dirty="0" smtClean="0">
                <a:latin typeface="Arial" panose="020B0604020202020204" pitchFamily="34" charset="0"/>
                <a:cs typeface="Arial" panose="020B0604020202020204" pitchFamily="34" charset="0"/>
              </a:rPr>
              <a:t> M. </a:t>
            </a:r>
            <a:r>
              <a:rPr lang="ru-RU" sz="2200" dirty="0" err="1" smtClean="0">
                <a:latin typeface="Arial" panose="020B0604020202020204" pitchFamily="34" charset="0"/>
                <a:cs typeface="Arial" panose="020B0604020202020204" pitchFamily="34" charset="0"/>
              </a:rPr>
              <a:t>Thatcher's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government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1980s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Swedish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social-democratic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model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found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less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support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among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Eastern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European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elites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who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replaced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communist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apparatchiks</a:t>
            </a:r>
            <a:r>
              <a:rPr lang="ru-RU" sz="2200" dirty="0" smtClean="0">
                <a:latin typeface="Arial" panose="020B0604020202020204" pitchFamily="34" charset="0"/>
                <a:cs typeface="Arial" panose="020B0604020202020204" pitchFamily="34" charset="0"/>
              </a:rPr>
              <a:t>.</a:t>
            </a:r>
            <a:endParaRPr lang="ru-RU"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94523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7200" y="197346"/>
            <a:ext cx="8382000" cy="6370975"/>
          </a:xfrm>
          <a:prstGeom prst="rect">
            <a:avLst/>
          </a:prstGeom>
        </p:spPr>
        <p:txBody>
          <a:bodyPr wrap="square">
            <a:spAutoFit/>
          </a:bodyPr>
          <a:lstStyle/>
          <a:p>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following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sections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compare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Sweden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as</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social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democratic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type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government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UK</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as</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liberal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democracy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Although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these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conciliatory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systems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respect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civil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liberties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Swedish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policies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have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ensured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lower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unemployment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greater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equality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income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distribution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high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degree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education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for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citizens</a:t>
            </a:r>
            <a:r>
              <a:rPr lang="ru-RU" sz="2400" dirty="0" smtClean="0">
                <a:latin typeface="Arial" panose="020B0604020202020204" pitchFamily="34" charset="0"/>
                <a:cs typeface="Arial" panose="020B0604020202020204" pitchFamily="34" charset="0"/>
              </a:rPr>
              <a:t>. </a:t>
            </a:r>
          </a:p>
          <a:p>
            <a:r>
              <a:rPr lang="ru-RU" sz="2400" dirty="0" err="1" smtClean="0">
                <a:latin typeface="Arial" panose="020B0604020202020204" pitchFamily="34" charset="0"/>
                <a:cs typeface="Arial" panose="020B0604020202020204" pitchFamily="34" charset="0"/>
              </a:rPr>
              <a:t>However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during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1980s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UK</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experienced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stronger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economic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growth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lower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inflation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Guided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idea</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entrepreneurial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culture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Prime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Minister</a:t>
            </a:r>
            <a:r>
              <a:rPr lang="ru-RU" sz="2400" dirty="0" smtClean="0">
                <a:latin typeface="Arial" panose="020B0604020202020204" pitchFamily="34" charset="0"/>
                <a:cs typeface="Arial" panose="020B0604020202020204" pitchFamily="34" charset="0"/>
              </a:rPr>
              <a:t> M. </a:t>
            </a:r>
            <a:r>
              <a:rPr lang="ru-RU" sz="2400" dirty="0" err="1" smtClean="0">
                <a:latin typeface="Arial" panose="020B0604020202020204" pitchFamily="34" charset="0"/>
                <a:cs typeface="Arial" panose="020B0604020202020204" pitchFamily="34" charset="0"/>
              </a:rPr>
              <a:t>Thatcher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pursued</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policy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humane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capitalism</a:t>
            </a:r>
            <a:r>
              <a:rPr lang="ru-RU" sz="2400" dirty="0" smtClean="0">
                <a:latin typeface="Arial" panose="020B0604020202020204" pitchFamily="34" charset="0"/>
                <a:cs typeface="Arial" panose="020B0604020202020204" pitchFamily="34" charset="0"/>
              </a:rPr>
              <a:t>. </a:t>
            </a:r>
          </a:p>
          <a:p>
            <a:r>
              <a:rPr lang="ru-RU" sz="2400" dirty="0" err="1" smtClean="0">
                <a:latin typeface="Arial" panose="020B0604020202020204" pitchFamily="34" charset="0"/>
                <a:cs typeface="Arial" panose="020B0604020202020204" pitchFamily="34" charset="0"/>
              </a:rPr>
              <a:t>Cultural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structural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behavioral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aspects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public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policy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explain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such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different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social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outcomes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Swedish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politicians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managed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balance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role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differentiation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integration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this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helped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implement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reform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programs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UK</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differentiation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has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isolation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particular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groups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left-wing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organizations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have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little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opportunity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pursue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egalitarian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social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change</a:t>
            </a:r>
            <a:r>
              <a:rPr lang="ru-RU" sz="2400" dirty="0" smtClean="0">
                <a:latin typeface="Arial" panose="020B0604020202020204" pitchFamily="34" charset="0"/>
                <a:cs typeface="Arial" panose="020B0604020202020204" pitchFamily="34" charset="0"/>
              </a:rPr>
              <a:t>.</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11560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814" y="353695"/>
            <a:ext cx="7948371" cy="492443"/>
          </a:xfrm>
        </p:spPr>
        <p:txBody>
          <a:bodyPr/>
          <a:lstStyle/>
          <a:p>
            <a:pPr algn="ctr"/>
            <a:r>
              <a:rPr lang="en-US" dirty="0">
                <a:latin typeface="Arial" panose="020B0604020202020204" pitchFamily="34" charset="0"/>
                <a:cs typeface="Arial" panose="020B0604020202020204" pitchFamily="34" charset="0"/>
              </a:rPr>
              <a:t>Social Democracy in Sweden</a:t>
            </a:r>
            <a:endParaRPr lang="ru-RU" dirty="0">
              <a:latin typeface="Arial" panose="020B0604020202020204" pitchFamily="34" charset="0"/>
              <a:cs typeface="Arial" panose="020B0604020202020204" pitchFamily="34" charset="0"/>
            </a:endParaRPr>
          </a:p>
        </p:txBody>
      </p:sp>
      <p:sp>
        <p:nvSpPr>
          <p:cNvPr id="3" name="Текст 2"/>
          <p:cNvSpPr>
            <a:spLocks noGrp="1"/>
          </p:cNvSpPr>
          <p:nvPr>
            <p:ph type="body" idx="1"/>
          </p:nvPr>
        </p:nvSpPr>
        <p:spPr>
          <a:xfrm>
            <a:off x="535940" y="1550516"/>
            <a:ext cx="7731759" cy="4924425"/>
          </a:xfrm>
        </p:spPr>
        <p:txBody>
          <a:bodyPr/>
          <a:lstStyle/>
          <a:p>
            <a:r>
              <a:rPr lang="en-US" sz="3200" dirty="0" smtClean="0">
                <a:latin typeface="Arial" panose="020B0604020202020204" pitchFamily="34" charset="0"/>
                <a:cs typeface="Arial" panose="020B0604020202020204" pitchFamily="34" charset="0"/>
              </a:rPr>
              <a:t>The </a:t>
            </a:r>
            <a:r>
              <a:rPr lang="en-US" sz="3200" dirty="0">
                <a:latin typeface="Arial" panose="020B0604020202020204" pitchFamily="34" charset="0"/>
                <a:cs typeface="Arial" panose="020B0604020202020204" pitchFamily="34" charset="0"/>
              </a:rPr>
              <a:t>Social Democrats governed Sweden as a pluralistic conciliatory system from 1932 to 1991, the only exception being the six-year period (1976-1982). </a:t>
            </a:r>
            <a:endParaRPr lang="ru-RU" sz="3200" dirty="0" smtClean="0">
              <a:latin typeface="Arial" panose="020B0604020202020204" pitchFamily="34" charset="0"/>
              <a:cs typeface="Arial" panose="020B0604020202020204" pitchFamily="34" charset="0"/>
            </a:endParaRPr>
          </a:p>
          <a:p>
            <a:r>
              <a:rPr lang="en-US" sz="3200" dirty="0" smtClean="0">
                <a:latin typeface="Arial" panose="020B0604020202020204" pitchFamily="34" charset="0"/>
                <a:cs typeface="Arial" panose="020B0604020202020204" pitchFamily="34" charset="0"/>
              </a:rPr>
              <a:t>Politicians </a:t>
            </a:r>
            <a:r>
              <a:rPr lang="en-US" sz="3200" dirty="0">
                <a:latin typeface="Arial" panose="020B0604020202020204" pitchFamily="34" charset="0"/>
                <a:cs typeface="Arial" panose="020B0604020202020204" pitchFamily="34" charset="0"/>
              </a:rPr>
              <a:t>tried to reconcile conflicting parties, structural conditions, and leadership styles to bring about egalitarian change and peacefully resolve political differences.</a:t>
            </a:r>
          </a:p>
          <a:p>
            <a:endParaRPr lang="ru-RU"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86882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814" y="353695"/>
            <a:ext cx="7948371" cy="492443"/>
          </a:xfrm>
        </p:spPr>
        <p:txBody>
          <a:bodyPr/>
          <a:lstStyle/>
          <a:p>
            <a:pPr algn="ctr"/>
            <a:r>
              <a:rPr lang="en-US" dirty="0">
                <a:latin typeface="Arial" panose="020B0604020202020204" pitchFamily="34" charset="0"/>
                <a:cs typeface="Arial" panose="020B0604020202020204" pitchFamily="34" charset="0"/>
              </a:rPr>
              <a:t>Political beliefs</a:t>
            </a:r>
            <a:endParaRPr lang="ru-RU" dirty="0">
              <a:latin typeface="Arial" panose="020B0604020202020204" pitchFamily="34" charset="0"/>
              <a:cs typeface="Arial" panose="020B0604020202020204" pitchFamily="34" charset="0"/>
            </a:endParaRPr>
          </a:p>
        </p:txBody>
      </p:sp>
      <p:sp>
        <p:nvSpPr>
          <p:cNvPr id="3" name="Текст 2"/>
          <p:cNvSpPr>
            <a:spLocks noGrp="1"/>
          </p:cNvSpPr>
          <p:nvPr>
            <p:ph type="body" idx="1"/>
          </p:nvPr>
        </p:nvSpPr>
        <p:spPr>
          <a:xfrm>
            <a:off x="457201" y="1143000"/>
            <a:ext cx="8382000" cy="5539978"/>
          </a:xfrm>
        </p:spPr>
        <p:txBody>
          <a:bodyPr/>
          <a:lstStyle/>
          <a:p>
            <a:r>
              <a:rPr lang="en-US" sz="2000" dirty="0" smtClean="0">
                <a:latin typeface="Arial" panose="020B0604020202020204" pitchFamily="34" charset="0"/>
                <a:cs typeface="Arial" panose="020B0604020202020204" pitchFamily="34" charset="0"/>
              </a:rPr>
              <a:t>Concepts </a:t>
            </a:r>
            <a:r>
              <a:rPr lang="en-US" sz="2000" dirty="0">
                <a:latin typeface="Arial" panose="020B0604020202020204" pitchFamily="34" charset="0"/>
                <a:cs typeface="Arial" panose="020B0604020202020204" pitchFamily="34" charset="0"/>
              </a:rPr>
              <a:t>of political legitimacy connect moral values with material interests. Swedes consider themselves "pragmatic idealists" and "principled pragmatists." </a:t>
            </a:r>
            <a:endParaRPr lang="ru-RU"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Voters </a:t>
            </a:r>
            <a:r>
              <a:rPr lang="en-US" sz="2000" dirty="0">
                <a:latin typeface="Arial" panose="020B0604020202020204" pitchFamily="34" charset="0"/>
                <a:cs typeface="Arial" panose="020B0604020202020204" pitchFamily="34" charset="0"/>
              </a:rPr>
              <a:t>evaluate statesmen according to their success in reducing unemployment, inflation, real income and income equality. Among the economic goals named, full employment is prioritized. A commitment to pragmatic, empirical, flexible and honest ways of solving socio-economic problems reflects the important role of instrumental rationality. </a:t>
            </a:r>
            <a:endParaRPr lang="ru-RU"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Policy </a:t>
            </a:r>
            <a:r>
              <a:rPr lang="en-US" sz="2000" dirty="0">
                <a:latin typeface="Arial" panose="020B0604020202020204" pitchFamily="34" charset="0"/>
                <a:cs typeface="Arial" panose="020B0604020202020204" pitchFamily="34" charset="0"/>
              </a:rPr>
              <a:t>makers evaluate the improvement of technical competence as an effective strategy for managing a planned economy. In addition, Swedish leaders and ordinary citizens hold moral ideals. Concern for social justice and ethical rightness, and compassion for people have moved government officials to implement humanitarian social programs at home and to pursue peace-loving policies abroad, especially in developing countries. </a:t>
            </a:r>
            <a:endParaRPr lang="ru-RU"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For </a:t>
            </a:r>
            <a:r>
              <a:rPr lang="en-US" sz="2000" dirty="0">
                <a:latin typeface="Arial" panose="020B0604020202020204" pitchFamily="34" charset="0"/>
                <a:cs typeface="Arial" panose="020B0604020202020204" pitchFamily="34" charset="0"/>
              </a:rPr>
              <a:t>them, socialism means cooperation, solidarity, and concern for people's needs, not class struggle, ruthless competition, and the elevation of state power over individual capabilities</a:t>
            </a:r>
            <a:r>
              <a:rPr lang="en-US" sz="2000" dirty="0" smtClean="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47260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381000"/>
            <a:ext cx="8686800" cy="6247864"/>
          </a:xfrm>
          <a:prstGeom prst="rect">
            <a:avLst/>
          </a:prstGeom>
        </p:spPr>
        <p:txBody>
          <a:bodyPr wrap="square">
            <a:spAutoFit/>
          </a:bodyPr>
          <a:lstStyle/>
          <a:p>
            <a:r>
              <a:rPr lang="ru-RU" sz="2000" dirty="0" err="1" smtClean="0">
                <a:latin typeface="Arial" panose="020B0604020202020204" pitchFamily="34" charset="0"/>
                <a:cs typeface="Arial" panose="020B0604020202020204" pitchFamily="34" charset="0"/>
              </a:rPr>
              <a:t>Most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Swedes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not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feel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contradiction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between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individualism</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collectivism</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process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pursuing</a:t>
            </a:r>
            <a:r>
              <a:rPr lang="ru-RU" sz="2000" dirty="0" smtClean="0">
                <a:latin typeface="Arial" panose="020B0604020202020204" pitchFamily="34" charset="0"/>
                <a:cs typeface="Arial" panose="020B0604020202020204" pitchFamily="34" charset="0"/>
              </a:rPr>
              <a:t> a </a:t>
            </a:r>
            <a:r>
              <a:rPr lang="ru-RU" sz="2000" dirty="0" err="1" smtClean="0">
                <a:latin typeface="Arial" panose="020B0604020202020204" pitchFamily="34" charset="0"/>
                <a:cs typeface="Arial" panose="020B0604020202020204" pitchFamily="34" charset="0"/>
              </a:rPr>
              <a:t>political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course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Individual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responsibility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finds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expression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overall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context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According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national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sample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surveys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about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half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Swedish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population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believe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that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society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not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individual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bears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main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responsibility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for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ensuring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economic</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security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 </a:t>
            </a:r>
            <a:r>
              <a:rPr lang="ru-RU" sz="2000" dirty="0" err="1" smtClean="0">
                <a:latin typeface="Arial" panose="020B0604020202020204" pitchFamily="34" charset="0"/>
                <a:cs typeface="Arial" panose="020B0604020202020204" pitchFamily="34" charset="0"/>
              </a:rPr>
              <a:t>decent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standard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living</a:t>
            </a:r>
            <a:r>
              <a:rPr lang="ru-RU" sz="2000" dirty="0" smtClean="0">
                <a:latin typeface="Arial" panose="020B0604020202020204" pitchFamily="34" charset="0"/>
                <a:cs typeface="Arial" panose="020B0604020202020204" pitchFamily="34" charset="0"/>
              </a:rPr>
              <a:t>. </a:t>
            </a:r>
          </a:p>
          <a:p>
            <a:r>
              <a:rPr lang="ru-RU" sz="2000" dirty="0" err="1" smtClean="0">
                <a:latin typeface="Arial" panose="020B0604020202020204" pitchFamily="34" charset="0"/>
                <a:cs typeface="Arial" panose="020B0604020202020204" pitchFamily="34" charset="0"/>
              </a:rPr>
              <a:t>Most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Swedes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approve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public</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policies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that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guarantee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high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pensions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ample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employment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opportunities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excellent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schools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child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benefits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development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 </a:t>
            </a:r>
            <a:r>
              <a:rPr lang="ru-RU" sz="2000" dirty="0" err="1" smtClean="0">
                <a:latin typeface="Arial" panose="020B0604020202020204" pitchFamily="34" charset="0"/>
                <a:cs typeface="Arial" panose="020B0604020202020204" pitchFamily="34" charset="0"/>
              </a:rPr>
              <a:t>multifaceted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health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care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system</a:t>
            </a:r>
            <a:r>
              <a:rPr lang="ru-RU" sz="2000" dirty="0" smtClean="0">
                <a:latin typeface="Arial" panose="020B0604020202020204" pitchFamily="34" charset="0"/>
                <a:cs typeface="Arial" panose="020B0604020202020204" pitchFamily="34" charset="0"/>
              </a:rPr>
              <a:t>. </a:t>
            </a:r>
          </a:p>
          <a:p>
            <a:r>
              <a:rPr lang="ru-RU" sz="2000" dirty="0" err="1" smtClean="0">
                <a:latin typeface="Arial" panose="020B0604020202020204" pitchFamily="34" charset="0"/>
                <a:cs typeface="Arial" panose="020B0604020202020204" pitchFamily="34" charset="0"/>
              </a:rPr>
              <a:t>These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social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programs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should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not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run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private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entrepreneurs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but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government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agencies</a:t>
            </a:r>
            <a:r>
              <a:rPr lang="ru-RU" sz="2000" dirty="0" smtClean="0">
                <a:latin typeface="Arial" panose="020B0604020202020204" pitchFamily="34" charset="0"/>
                <a:cs typeface="Arial" panose="020B0604020202020204" pitchFamily="34" charset="0"/>
              </a:rPr>
              <a:t> - </a:t>
            </a:r>
            <a:r>
              <a:rPr lang="ru-RU" sz="2000" dirty="0" err="1" smtClean="0">
                <a:latin typeface="Arial" panose="020B0604020202020204" pitchFamily="34" charset="0"/>
                <a:cs typeface="Arial" panose="020B0604020202020204" pitchFamily="34" charset="0"/>
              </a:rPr>
              <a:t>central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regional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city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Swedes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prefer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that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such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programs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financed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through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taxation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employer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contributions</a:t>
            </a:r>
            <a:r>
              <a:rPr lang="ru-RU" sz="2000" dirty="0" smtClean="0">
                <a:latin typeface="Arial" panose="020B0604020202020204" pitchFamily="34" charset="0"/>
                <a:cs typeface="Arial" panose="020B0604020202020204" pitchFamily="34" charset="0"/>
              </a:rPr>
              <a:t>. </a:t>
            </a:r>
          </a:p>
          <a:p>
            <a:r>
              <a:rPr lang="ru-RU" sz="2000" dirty="0" err="1" smtClean="0">
                <a:latin typeface="Arial" panose="020B0604020202020204" pitchFamily="34" charset="0"/>
                <a:cs typeface="Arial" panose="020B0604020202020204" pitchFamily="34" charset="0"/>
              </a:rPr>
              <a:t>At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same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time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individualists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value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hard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work</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performance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initiative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freedom</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choice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Therefore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Swedes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want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government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support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private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enterprise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system</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encourage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practice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personal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savings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improve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vocational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training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programs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increase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incomes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which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turn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will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increase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consumption</a:t>
            </a:r>
            <a:r>
              <a:rPr lang="ru-RU" sz="2000" dirty="0" smtClean="0">
                <a:latin typeface="Arial" panose="020B0604020202020204" pitchFamily="34" charset="0"/>
                <a:cs typeface="Arial" panose="020B0604020202020204" pitchFamily="34" charset="0"/>
              </a:rPr>
              <a:t>. </a:t>
            </a:r>
          </a:p>
          <a:p>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desire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for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personal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independence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against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constraints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imposed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paternalistic</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family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relationships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reflected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policies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provide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childcare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facilities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paid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parental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leave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health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care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high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pensions</a:t>
            </a:r>
            <a:r>
              <a:rPr lang="ru-RU" sz="2000" dirty="0" smtClean="0">
                <a:latin typeface="Arial" panose="020B0604020202020204" pitchFamily="34" charset="0"/>
                <a:cs typeface="Arial" panose="020B0604020202020204" pitchFamily="34" charset="0"/>
              </a:rPr>
              <a:t>.</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74198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7200" y="612845"/>
            <a:ext cx="8610600" cy="5632311"/>
          </a:xfrm>
          <a:prstGeom prst="rect">
            <a:avLst/>
          </a:prstGeom>
        </p:spPr>
        <p:txBody>
          <a:bodyPr wrap="square">
            <a:spAutoFit/>
          </a:bodyPr>
          <a:lstStyle/>
          <a:p>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Swedish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interpretation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relationship</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between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ruled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governed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is</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mixture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populism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elitism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Swedes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exercise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civil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liberties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within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political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system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all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citizens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regardless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their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social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status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participate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various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organizations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through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which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their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demands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reach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politicians</a:t>
            </a:r>
            <a:r>
              <a:rPr lang="ru-RU" sz="2400" dirty="0" smtClean="0">
                <a:latin typeface="Arial" panose="020B0604020202020204" pitchFamily="34" charset="0"/>
                <a:cs typeface="Arial" panose="020B0604020202020204" pitchFamily="34" charset="0"/>
              </a:rPr>
              <a:t>. </a:t>
            </a:r>
          </a:p>
          <a:p>
            <a:r>
              <a:rPr lang="ru-RU" sz="2400" dirty="0" err="1" smtClean="0">
                <a:latin typeface="Arial" panose="020B0604020202020204" pitchFamily="34" charset="0"/>
                <a:cs typeface="Arial" panose="020B0604020202020204" pitchFamily="34" charset="0"/>
              </a:rPr>
              <a:t>Thanks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freedom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media</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public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associations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people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given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opportunity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criticize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their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leaders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addition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popular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participation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decision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making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elitism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also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influences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political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decision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making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process</a:t>
            </a:r>
            <a:r>
              <a:rPr lang="ru-RU" sz="2400" dirty="0" smtClean="0">
                <a:latin typeface="Arial" panose="020B0604020202020204" pitchFamily="34" charset="0"/>
                <a:cs typeface="Arial" panose="020B0604020202020204" pitchFamily="34" charset="0"/>
              </a:rPr>
              <a:t>. </a:t>
            </a:r>
          </a:p>
          <a:p>
            <a:r>
              <a:rPr lang="ru-RU" sz="2400" dirty="0" err="1" smtClean="0">
                <a:latin typeface="Arial" panose="020B0604020202020204" pitchFamily="34" charset="0"/>
                <a:cs typeface="Arial" panose="020B0604020202020204" pitchFamily="34" charset="0"/>
              </a:rPr>
              <a:t>Most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citizens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have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respect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for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economists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bureaucrats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scientists</a:t>
            </a:r>
            <a:r>
              <a:rPr lang="ru-RU" sz="2400" dirty="0" smtClean="0">
                <a:latin typeface="Arial" panose="020B0604020202020204" pitchFamily="34" charset="0"/>
                <a:cs typeface="Arial" panose="020B0604020202020204" pitchFamily="34" charset="0"/>
              </a:rPr>
              <a:t>. </a:t>
            </a:r>
          </a:p>
          <a:p>
            <a:r>
              <a:rPr lang="ru-RU" sz="2400" dirty="0" err="1" smtClean="0">
                <a:latin typeface="Arial" panose="020B0604020202020204" pitchFamily="34" charset="0"/>
                <a:cs typeface="Arial" panose="020B0604020202020204" pitchFamily="34" charset="0"/>
              </a:rPr>
              <a:t>Public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opposition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authority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state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weaker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here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United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States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Great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Britain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where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classical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doctrines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liberalism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enjoy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greatest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support</a:t>
            </a:r>
            <a:r>
              <a:rPr lang="ru-RU" sz="2400" dirty="0" smtClean="0">
                <a:latin typeface="Arial" panose="020B0604020202020204" pitchFamily="34" charset="0"/>
                <a:cs typeface="Arial" panose="020B0604020202020204" pitchFamily="34" charset="0"/>
              </a:rPr>
              <a:t>.</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46220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7948371" cy="492443"/>
          </a:xfrm>
        </p:spPr>
        <p:txBody>
          <a:bodyPr/>
          <a:lstStyle/>
          <a:p>
            <a:pPr algn="ctr"/>
            <a:r>
              <a:rPr lang="en-US" dirty="0">
                <a:latin typeface="Arial" panose="020B0604020202020204" pitchFamily="34" charset="0"/>
                <a:cs typeface="Arial" panose="020B0604020202020204" pitchFamily="34" charset="0"/>
              </a:rPr>
              <a:t>Political </a:t>
            </a:r>
            <a:r>
              <a:rPr lang="en-US" dirty="0" smtClean="0">
                <a:latin typeface="Arial" panose="020B0604020202020204" pitchFamily="34" charset="0"/>
                <a:cs typeface="Arial" panose="020B0604020202020204" pitchFamily="34" charset="0"/>
              </a:rPr>
              <a:t>structures</a:t>
            </a:r>
            <a:endParaRPr lang="ru-RU" dirty="0">
              <a:latin typeface="Arial" panose="020B0604020202020204" pitchFamily="34" charset="0"/>
              <a:cs typeface="Arial" panose="020B0604020202020204" pitchFamily="34" charset="0"/>
            </a:endParaRPr>
          </a:p>
        </p:txBody>
      </p:sp>
      <p:sp>
        <p:nvSpPr>
          <p:cNvPr id="3" name="Текст 2"/>
          <p:cNvSpPr>
            <a:spLocks noGrp="1"/>
          </p:cNvSpPr>
          <p:nvPr>
            <p:ph type="body" idx="1"/>
          </p:nvPr>
        </p:nvSpPr>
        <p:spPr>
          <a:xfrm>
            <a:off x="304800" y="860134"/>
            <a:ext cx="8686800" cy="5539978"/>
          </a:xfrm>
        </p:spPr>
        <p:txBody>
          <a:bodyPr/>
          <a:lstStyle/>
          <a:p>
            <a:r>
              <a:rPr lang="en-US" sz="2000" dirty="0" smtClean="0">
                <a:latin typeface="Arial" panose="020B0604020202020204" pitchFamily="34" charset="0"/>
                <a:cs typeface="Arial" panose="020B0604020202020204" pitchFamily="34" charset="0"/>
              </a:rPr>
              <a:t>Swedish </a:t>
            </a:r>
            <a:r>
              <a:rPr lang="en-US" sz="2000" dirty="0">
                <a:latin typeface="Arial" panose="020B0604020202020204" pitchFamily="34" charset="0"/>
                <a:cs typeface="Arial" panose="020B0604020202020204" pitchFamily="34" charset="0"/>
              </a:rPr>
              <a:t>political institutions combine centralization with decentralization. While governing a single state, Swedish politicians devolve a number of powers to regional administrations, municipal agencies, and public associations. At the central government level, the cabinet and state agencies make the most important policy decisions. </a:t>
            </a:r>
            <a:endParaRPr lang="ru-RU"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These </a:t>
            </a:r>
            <a:r>
              <a:rPr lang="en-US" sz="2000" dirty="0">
                <a:latin typeface="Arial" panose="020B0604020202020204" pitchFamily="34" charset="0"/>
                <a:cs typeface="Arial" panose="020B0604020202020204" pitchFamily="34" charset="0"/>
              </a:rPr>
              <a:t>agencies are responsible for public transportation, the judiciary, the police, labor market development programs, and employment policy. The government monitors the implementation of policies at the level of regional and local bodies to ensure that their activities are in line with national legal standards. </a:t>
            </a:r>
            <a:endParaRPr lang="ru-RU"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While </a:t>
            </a:r>
            <a:r>
              <a:rPr lang="en-US" sz="2000" dirty="0">
                <a:latin typeface="Arial" panose="020B0604020202020204" pitchFamily="34" charset="0"/>
                <a:cs typeface="Arial" panose="020B0604020202020204" pitchFamily="34" charset="0"/>
              </a:rPr>
              <a:t>regional councils are responsible for health care, urban councils manage public education (primary and secondary), childcare facilities and elderly care programs. Both types of councils have funds at their disposal in the form of local proportional income taxes; however, the 1991-1992 law limited the amount of these taxes. Municipal structures have 50% of public employees; regional structures have 30% of the total number of employees. In implementing public policy, officials at the highest and local levels are involved in discussing the most effective ways of solving problems</a:t>
            </a:r>
            <a:r>
              <a:rPr lang="en-US" sz="2000" dirty="0" smtClean="0">
                <a:latin typeface="Arial" panose="020B0604020202020204" pitchFamily="34" charset="0"/>
                <a:cs typeface="Arial" panose="020B0604020202020204" pitchFamily="34" charset="0"/>
              </a:rPr>
              <a:t>.</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99209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304800"/>
            <a:ext cx="8458200" cy="6232475"/>
          </a:xfrm>
          <a:prstGeom prst="rect">
            <a:avLst/>
          </a:prstGeom>
        </p:spPr>
        <p:txBody>
          <a:bodyPr wrap="square">
            <a:spAutoFit/>
          </a:bodyPr>
          <a:lstStyle/>
          <a:p>
            <a:r>
              <a:rPr lang="ru-RU" sz="1900" dirty="0" err="1" smtClean="0">
                <a:latin typeface="Arial" panose="020B0604020202020204" pitchFamily="34" charset="0"/>
                <a:cs typeface="Arial" panose="020B0604020202020204" pitchFamily="34" charset="0"/>
              </a:rPr>
              <a:t>Only</a:t>
            </a:r>
            <a:r>
              <a:rPr lang="ru-RU" sz="1900" dirty="0" smtClean="0">
                <a:latin typeface="Arial" panose="020B0604020202020204" pitchFamily="34" charset="0"/>
                <a:cs typeface="Arial" panose="020B0604020202020204" pitchFamily="34" charset="0"/>
              </a:rPr>
              <a:t> a </a:t>
            </a:r>
            <a:r>
              <a:rPr lang="ru-RU" sz="1900" dirty="0" err="1" smtClean="0">
                <a:latin typeface="Arial" panose="020B0604020202020204" pitchFamily="34" charset="0"/>
                <a:cs typeface="Arial" panose="020B0604020202020204" pitchFamily="34" charset="0"/>
              </a:rPr>
              <a:t>small</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part</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of</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policy</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directives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comes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from</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the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central</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bureaucracy</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which</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has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the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right</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to</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make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exceptions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to</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national</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rules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Public</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associations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such</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trade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unions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and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associations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of</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industrialists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and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businessmen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are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also</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involved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in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the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implementation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of</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pension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employment</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health</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and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housing</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programs</a:t>
            </a:r>
            <a:r>
              <a:rPr lang="ru-RU" sz="1900" dirty="0" smtClean="0">
                <a:latin typeface="Arial" panose="020B0604020202020204" pitchFamily="34" charset="0"/>
                <a:cs typeface="Arial" panose="020B0604020202020204" pitchFamily="34" charset="0"/>
              </a:rPr>
              <a:t>. </a:t>
            </a:r>
          </a:p>
          <a:p>
            <a:r>
              <a:rPr lang="ru-RU" sz="1900" dirty="0" err="1" smtClean="0">
                <a:latin typeface="Arial" panose="020B0604020202020204" pitchFamily="34" charset="0"/>
                <a:cs typeface="Arial" panose="020B0604020202020204" pitchFamily="34" charset="0"/>
              </a:rPr>
              <a:t>The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National</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Employment</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Service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composed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of</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government</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officials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business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representatives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and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trade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union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leaders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makes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decisions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concerning</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vocational</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training</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career</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guidance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for</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young</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people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the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allocation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of</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funds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for</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retraining</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labor</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exchange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and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the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employment</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of</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persons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with</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disabilities</a:t>
            </a:r>
            <a:r>
              <a:rPr lang="ru-RU" sz="1900" dirty="0" smtClean="0">
                <a:latin typeface="Arial" panose="020B0604020202020204" pitchFamily="34" charset="0"/>
                <a:cs typeface="Arial" panose="020B0604020202020204" pitchFamily="34" charset="0"/>
              </a:rPr>
              <a:t>. </a:t>
            </a:r>
          </a:p>
          <a:p>
            <a:r>
              <a:rPr lang="ru-RU" sz="1900" dirty="0" err="1" smtClean="0">
                <a:latin typeface="Arial" panose="020B0604020202020204" pitchFamily="34" charset="0"/>
                <a:cs typeface="Arial" panose="020B0604020202020204" pitchFamily="34" charset="0"/>
              </a:rPr>
              <a:t>Unemployment</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benefits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although</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financed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by</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the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Government</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are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administered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by</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trade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unions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Private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business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representatives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work</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in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cooperation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with</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regional</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and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municipal</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administrations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to</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create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new</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jobs</a:t>
            </a:r>
            <a:r>
              <a:rPr lang="ru-RU" sz="1900" dirty="0" smtClean="0">
                <a:latin typeface="Arial" panose="020B0604020202020204" pitchFamily="34" charset="0"/>
                <a:cs typeface="Arial" panose="020B0604020202020204" pitchFamily="34" charset="0"/>
              </a:rPr>
              <a:t>. </a:t>
            </a:r>
          </a:p>
          <a:p>
            <a:r>
              <a:rPr lang="ru-RU" sz="1900" dirty="0" err="1" smtClean="0">
                <a:latin typeface="Arial" panose="020B0604020202020204" pitchFamily="34" charset="0"/>
                <a:cs typeface="Arial" panose="020B0604020202020204" pitchFamily="34" charset="0"/>
              </a:rPr>
              <a:t>Policy</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in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Sweden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reduces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the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potential</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tension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between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liberal</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pluralism</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differentiation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and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institutional</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coordination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integration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Ethnic</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religious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and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economic</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associations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function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outside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of</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government</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control</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Numerous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civic</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organizations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express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the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group</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interests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of</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Turks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Yugoslavs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Christians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Muslims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industrial</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workers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white-collar</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workers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members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of</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the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free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professions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employers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bankers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farmers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consumers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landlords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tenants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students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youth</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housewives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car</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drivers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drug</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addicts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and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even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prisoners</a:t>
            </a:r>
            <a:r>
              <a:rPr lang="ru-RU" sz="1900" dirty="0" smtClean="0">
                <a:latin typeface="Arial" panose="020B0604020202020204" pitchFamily="34" charset="0"/>
                <a:cs typeface="Arial" panose="020B0604020202020204" pitchFamily="34" charset="0"/>
              </a:rPr>
              <a:t>. </a:t>
            </a:r>
            <a:endParaRPr lang="ru-RU" sz="1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0823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47546" y="1131094"/>
            <a:ext cx="6167804" cy="994172"/>
          </a:xfrm>
        </p:spPr>
        <p:txBody>
          <a:bodyPr>
            <a:normAutofit/>
          </a:bodyPr>
          <a:lstStyle/>
          <a:p>
            <a:r>
              <a:rPr lang="" sz="2400" dirty="0">
                <a:latin typeface="Arial" pitchFamily="34" charset="0"/>
                <a:cs typeface="Arial" pitchFamily="34" charset="0"/>
              </a:rPr>
              <a:t>Lecture plan:</a:t>
            </a:r>
            <a:endParaRPr lang="ru-RU" sz="2400" dirty="0">
              <a:latin typeface="Arial" pitchFamily="34" charset="0"/>
              <a:cs typeface="Arial" pitchFamily="34" charset="0"/>
            </a:endParaRPr>
          </a:p>
        </p:txBody>
      </p:sp>
      <p:sp>
        <p:nvSpPr>
          <p:cNvPr id="3" name="Объект 2"/>
          <p:cNvSpPr>
            <a:spLocks noGrp="1"/>
          </p:cNvSpPr>
          <p:nvPr>
            <p:ph idx="4294967295"/>
          </p:nvPr>
        </p:nvSpPr>
        <p:spPr>
          <a:xfrm>
            <a:off x="2123728" y="2057401"/>
            <a:ext cx="6563072" cy="3394472"/>
          </a:xfrm>
        </p:spPr>
        <p:txBody>
          <a:bodyPr>
            <a:normAutofit/>
          </a:bodyPr>
          <a:lstStyle/>
          <a:p>
            <a:pPr>
              <a:buFontTx/>
              <a:buChar char="-"/>
            </a:pPr>
            <a:r>
              <a:rPr lang="en-US" sz="2400" dirty="0" smtClean="0">
                <a:latin typeface="Arial" panose="020B0604020202020204" pitchFamily="34" charset="0"/>
                <a:cs typeface="Arial" panose="020B0604020202020204" pitchFamily="34" charset="0"/>
              </a:rPr>
              <a:t>Introduction</a:t>
            </a:r>
            <a:endParaRPr lang="ru-RU" sz="2400" dirty="0" smtClean="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Competitive oligarchies and pluralist </a:t>
            </a:r>
            <a:r>
              <a:rPr lang="en-US" dirty="0" smtClean="0">
                <a:latin typeface="Arial" panose="020B0604020202020204" pitchFamily="34" charset="0"/>
                <a:cs typeface="Arial" panose="020B0604020202020204" pitchFamily="34" charset="0"/>
              </a:rPr>
              <a:t>democracies</a:t>
            </a:r>
            <a:endParaRPr lang="ru-RU" dirty="0" smtClean="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Social Democracy in Sweden</a:t>
            </a:r>
            <a:endParaRPr lang="en-US" sz="2400" dirty="0" smtClean="0">
              <a:latin typeface="Arial" panose="020B0604020202020204" pitchFamily="34" charset="0"/>
              <a:cs typeface="Arial" panose="020B0604020202020204" pitchFamily="34" charset="0"/>
            </a:endParaRPr>
          </a:p>
          <a:p>
            <a:pPr>
              <a:buFontTx/>
              <a:buChar char="-"/>
            </a:pPr>
            <a:r>
              <a:rPr lang="en-US" dirty="0" smtClean="0"/>
              <a:t>Conclusion</a:t>
            </a:r>
          </a:p>
          <a:p>
            <a:pPr>
              <a:buFontTx/>
              <a:buChar char="-"/>
            </a:pPr>
            <a:endParaRPr lang="en-US" dirty="0" smtClean="0">
              <a:latin typeface="Arial" panose="020B0604020202020204" pitchFamily="34" charset="0"/>
              <a:cs typeface="Arial" panose="020B0604020202020204" pitchFamily="34" charset="0"/>
            </a:endParaRPr>
          </a:p>
          <a:p>
            <a:pPr>
              <a:buFontTx/>
              <a:buChar char="-"/>
            </a:pP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1249934"/>
            <a:ext cx="1214607" cy="1098947"/>
          </a:xfrm>
          <a:prstGeom prst="rect">
            <a:avLst/>
          </a:prstGeom>
        </p:spPr>
      </p:pic>
    </p:spTree>
    <p:extLst>
      <p:ext uri="{BB962C8B-B14F-4D97-AF65-F5344CB8AC3E}">
        <p14:creationId xmlns:p14="http://schemas.microsoft.com/office/powerpoint/2010/main" val="23078301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7200" y="304800"/>
            <a:ext cx="8382000" cy="5940088"/>
          </a:xfrm>
          <a:prstGeom prst="rect">
            <a:avLst/>
          </a:prstGeom>
        </p:spPr>
        <p:txBody>
          <a:bodyPr wrap="square">
            <a:spAutoFit/>
          </a:bodyPr>
          <a:lstStyle/>
          <a:p>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modern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Sweden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such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groups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are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characterized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by</a:t>
            </a:r>
            <a:r>
              <a:rPr lang="ru-RU" sz="2000" dirty="0" smtClean="0">
                <a:latin typeface="Arial" panose="020B0604020202020204" pitchFamily="34" charset="0"/>
                <a:cs typeface="Arial" panose="020B0604020202020204" pitchFamily="34" charset="0"/>
              </a:rPr>
              <a:t> a </a:t>
            </a:r>
            <a:r>
              <a:rPr lang="ru-RU" sz="2000" dirty="0" err="1" smtClean="0">
                <a:latin typeface="Arial" panose="020B0604020202020204" pitchFamily="34" charset="0"/>
                <a:cs typeface="Arial" panose="020B0604020202020204" pitchFamily="34" charset="0"/>
              </a:rPr>
              <a:t>high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degree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role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differentiation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How</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does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Sweden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achieve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integration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these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many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groups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Several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political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institutions</a:t>
            </a:r>
            <a:r>
              <a:rPr lang="ru-RU" sz="2000" dirty="0" smtClean="0">
                <a:latin typeface="Arial" panose="020B0604020202020204" pitchFamily="34" charset="0"/>
                <a:cs typeface="Arial" panose="020B0604020202020204" pitchFamily="34" charset="0"/>
              </a:rPr>
              <a:t> - </a:t>
            </a:r>
            <a:r>
              <a:rPr lang="ru-RU" sz="2000" dirty="0" err="1" smtClean="0">
                <a:latin typeface="Arial" panose="020B0604020202020204" pitchFamily="34" charset="0"/>
                <a:cs typeface="Arial" panose="020B0604020202020204" pitchFamily="34" charset="0"/>
              </a:rPr>
              <a:t>courts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parliament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coalition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political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parties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public</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schools</a:t>
            </a:r>
            <a:r>
              <a:rPr lang="ru-RU" sz="2000" dirty="0" smtClean="0">
                <a:latin typeface="Arial" panose="020B0604020202020204" pitchFamily="34" charset="0"/>
                <a:cs typeface="Arial" panose="020B0604020202020204" pitchFamily="34" charset="0"/>
              </a:rPr>
              <a:t> - </a:t>
            </a:r>
            <a:r>
              <a:rPr lang="ru-RU" sz="2000" dirty="0" err="1" smtClean="0">
                <a:latin typeface="Arial" panose="020B0604020202020204" pitchFamily="34" charset="0"/>
                <a:cs typeface="Arial" panose="020B0604020202020204" pitchFamily="34" charset="0"/>
              </a:rPr>
              <a:t>are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involved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building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political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consensus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Adhering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Swedish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saying</a:t>
            </a:r>
            <a:r>
              <a:rPr lang="ru-RU" sz="2000" dirty="0" smtClean="0">
                <a:latin typeface="Arial" panose="020B0604020202020204" pitchFamily="34" charset="0"/>
                <a:cs typeface="Arial" panose="020B0604020202020204" pitchFamily="34" charset="0"/>
              </a:rPr>
              <a:t> "a </a:t>
            </a:r>
            <a:r>
              <a:rPr lang="ru-RU" sz="2000" dirty="0" err="1" smtClean="0">
                <a:latin typeface="Arial" panose="020B0604020202020204" pitchFamily="34" charset="0"/>
                <a:cs typeface="Arial" panose="020B0604020202020204" pitchFamily="34" charset="0"/>
              </a:rPr>
              <a:t>country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must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built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law</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courts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are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charge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settling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disputes</a:t>
            </a:r>
            <a:r>
              <a:rPr lang="ru-RU" sz="2000" dirty="0" smtClean="0">
                <a:latin typeface="Arial" panose="020B0604020202020204" pitchFamily="34" charset="0"/>
                <a:cs typeface="Arial" panose="020B0604020202020204" pitchFamily="34" charset="0"/>
              </a:rPr>
              <a:t>. </a:t>
            </a:r>
          </a:p>
          <a:p>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main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courts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such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Supreme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Court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are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staffed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highly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professional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university-educated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lawyers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Representatives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business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associations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trade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unions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sit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Labor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Courts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whose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prerogative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reconcile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conflicting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interpretations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various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clauses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employment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contracts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Legal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institutions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contribute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consensus-building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through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legal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procedural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rules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enabling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civil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society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organizations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participate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political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process</a:t>
            </a:r>
            <a:r>
              <a:rPr lang="ru-RU" sz="2000" dirty="0" smtClean="0">
                <a:latin typeface="Arial" panose="020B0604020202020204" pitchFamily="34" charset="0"/>
                <a:cs typeface="Arial" panose="020B0604020202020204" pitchFamily="34" charset="0"/>
              </a:rPr>
              <a:t>. </a:t>
            </a:r>
          </a:p>
          <a:p>
            <a:r>
              <a:rPr lang="ru-RU" sz="2000" dirty="0" err="1" smtClean="0">
                <a:latin typeface="Arial" panose="020B0604020202020204" pitchFamily="34" charset="0"/>
                <a:cs typeface="Arial" panose="020B0604020202020204" pitchFamily="34" charset="0"/>
              </a:rPr>
              <a:t>Similarly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comprehensive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schools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are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involved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cohesion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 </a:t>
            </a:r>
            <a:r>
              <a:rPr lang="ru-RU" sz="2000" dirty="0" err="1" smtClean="0">
                <a:latin typeface="Arial" panose="020B0604020202020204" pitchFamily="34" charset="0"/>
                <a:cs typeface="Arial" panose="020B0604020202020204" pitchFamily="34" charset="0"/>
              </a:rPr>
              <a:t>pluralistic</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society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particular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Swedish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adolescents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are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taught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secondary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schools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live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equal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opportunity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society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make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decisions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consensus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use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civil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liberties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legal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procedures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resolve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disputes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Individual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competition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proceeds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according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consensus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norms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which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are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partly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introduced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school</a:t>
            </a:r>
            <a:r>
              <a:rPr lang="ru-RU" sz="2000" dirty="0" smtClean="0">
                <a:latin typeface="Arial" panose="020B0604020202020204" pitchFamily="34" charset="0"/>
                <a:cs typeface="Arial" panose="020B0604020202020204" pitchFamily="34" charset="0"/>
              </a:rPr>
              <a:t>.</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56249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152400"/>
            <a:ext cx="8686800" cy="6555641"/>
          </a:xfrm>
          <a:prstGeom prst="rect">
            <a:avLst/>
          </a:prstGeom>
        </p:spPr>
        <p:txBody>
          <a:bodyPr wrap="square">
            <a:spAutoFit/>
          </a:bodyPr>
          <a:lstStyle/>
          <a:p>
            <a:r>
              <a:rPr lang="ru-RU" sz="2000" dirty="0" err="1" smtClean="0">
                <a:latin typeface="Arial" panose="020B0604020202020204" pitchFamily="34" charset="0"/>
                <a:cs typeface="Arial" panose="020B0604020202020204" pitchFamily="34" charset="0"/>
              </a:rPr>
              <a:t>Coalition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political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parties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which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play</a:t>
            </a:r>
            <a:r>
              <a:rPr lang="ru-RU" sz="2000" dirty="0" smtClean="0">
                <a:latin typeface="Arial" panose="020B0604020202020204" pitchFamily="34" charset="0"/>
                <a:cs typeface="Arial" panose="020B0604020202020204" pitchFamily="34" charset="0"/>
              </a:rPr>
              <a:t> a </a:t>
            </a:r>
            <a:r>
              <a:rPr lang="ru-RU" sz="2000" dirty="0" err="1" smtClean="0">
                <a:latin typeface="Arial" panose="020B0604020202020204" pitchFamily="34" charset="0"/>
                <a:cs typeface="Arial" panose="020B0604020202020204" pitchFamily="34" charset="0"/>
              </a:rPr>
              <a:t>key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role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legislative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bodies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unicameral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parliament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Riksdag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regional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municipal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councils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are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also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involved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institutionalizing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conflict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ruling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Social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Democratic</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Workers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Sweden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SD</a:t>
            </a:r>
            <a:r>
              <a:rPr lang="en-US" sz="2000" dirty="0" smtClean="0">
                <a:latin typeface="Arial" panose="020B0604020202020204" pitchFamily="34" charset="0"/>
                <a:cs typeface="Arial" panose="020B0604020202020204" pitchFamily="34" charset="0"/>
              </a:rPr>
              <a:t>W</a:t>
            </a:r>
            <a:r>
              <a:rPr lang="ru-RU" sz="2000" dirty="0" err="1" smtClean="0">
                <a:latin typeface="Arial" panose="020B0604020202020204" pitchFamily="34" charset="0"/>
                <a:cs typeface="Arial" panose="020B0604020202020204" pitchFamily="34" charset="0"/>
              </a:rPr>
              <a:t>PS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which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held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power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alone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coalition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from</a:t>
            </a:r>
            <a:r>
              <a:rPr lang="ru-RU" sz="2000" dirty="0" smtClean="0">
                <a:latin typeface="Arial" panose="020B0604020202020204" pitchFamily="34" charset="0"/>
                <a:cs typeface="Arial" panose="020B0604020202020204" pitchFamily="34" charset="0"/>
              </a:rPr>
              <a:t> 1932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1991 (</a:t>
            </a:r>
            <a:r>
              <a:rPr lang="ru-RU" sz="2000" dirty="0" err="1" smtClean="0">
                <a:latin typeface="Arial" panose="020B0604020202020204" pitchFamily="34" charset="0"/>
                <a:cs typeface="Arial" panose="020B0604020202020204" pitchFamily="34" charset="0"/>
              </a:rPr>
              <a:t>with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exception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 </a:t>
            </a:r>
            <a:r>
              <a:rPr lang="ru-RU" sz="2000" dirty="0" err="1" smtClean="0">
                <a:latin typeface="Arial" panose="020B0604020202020204" pitchFamily="34" charset="0"/>
                <a:cs typeface="Arial" panose="020B0604020202020204" pitchFamily="34" charset="0"/>
              </a:rPr>
              <a:t>six-year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period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has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always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emphasized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alignment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different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interests</a:t>
            </a:r>
            <a:r>
              <a:rPr lang="ru-RU" sz="2000" dirty="0" smtClean="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r>
              <a:rPr lang="ru-RU" sz="2000" dirty="0" err="1" smtClean="0">
                <a:latin typeface="Arial" panose="020B0604020202020204" pitchFamily="34" charset="0"/>
                <a:cs typeface="Arial" panose="020B0604020202020204" pitchFamily="34" charset="0"/>
              </a:rPr>
              <a:t>It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attracted</a:t>
            </a:r>
            <a:r>
              <a:rPr lang="ru-RU" sz="2000" dirty="0" smtClean="0">
                <a:latin typeface="Arial" panose="020B0604020202020204" pitchFamily="34" charset="0"/>
                <a:cs typeface="Arial" panose="020B0604020202020204" pitchFamily="34" charset="0"/>
              </a:rPr>
              <a:t> a </a:t>
            </a:r>
            <a:r>
              <a:rPr lang="ru-RU" sz="2000" dirty="0" err="1" smtClean="0">
                <a:latin typeface="Arial" panose="020B0604020202020204" pitchFamily="34" charset="0"/>
                <a:cs typeface="Arial" panose="020B0604020202020204" pitchFamily="34" charset="0"/>
              </a:rPr>
              <a:t>cross-class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constituency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electorate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was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based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industrial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workers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white-collar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workers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professionals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even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people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with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their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own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businesses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Because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electoral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law</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based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proportional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representation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Social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Democrats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rarely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won</a:t>
            </a:r>
            <a:r>
              <a:rPr lang="ru-RU" sz="2000" dirty="0" smtClean="0">
                <a:latin typeface="Arial" panose="020B0604020202020204" pitchFamily="34" charset="0"/>
                <a:cs typeface="Arial" panose="020B0604020202020204" pitchFamily="34" charset="0"/>
              </a:rPr>
              <a:t> a </a:t>
            </a:r>
            <a:r>
              <a:rPr lang="ru-RU" sz="2000" dirty="0" err="1" smtClean="0">
                <a:latin typeface="Arial" panose="020B0604020202020204" pitchFamily="34" charset="0"/>
                <a:cs typeface="Arial" panose="020B0604020202020204" pitchFamily="34" charset="0"/>
              </a:rPr>
              <a:t>majority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seats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parliament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Between</a:t>
            </a:r>
            <a:r>
              <a:rPr lang="ru-RU" sz="2000" dirty="0" smtClean="0">
                <a:latin typeface="Arial" panose="020B0604020202020204" pitchFamily="34" charset="0"/>
                <a:cs typeface="Arial" panose="020B0604020202020204" pitchFamily="34" charset="0"/>
              </a:rPr>
              <a:t> 1932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1988, </a:t>
            </a:r>
            <a:r>
              <a:rPr lang="ru-RU" sz="2000" dirty="0" err="1" smtClean="0">
                <a:latin typeface="Arial" panose="020B0604020202020204" pitchFamily="34" charset="0"/>
                <a:cs typeface="Arial" panose="020B0604020202020204" pitchFamily="34" charset="0"/>
              </a:rPr>
              <a:t>they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usually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received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between</a:t>
            </a:r>
            <a:r>
              <a:rPr lang="ru-RU" sz="2000" dirty="0" smtClean="0">
                <a:latin typeface="Arial" panose="020B0604020202020204" pitchFamily="34" charset="0"/>
                <a:cs typeface="Arial" panose="020B0604020202020204" pitchFamily="34" charset="0"/>
              </a:rPr>
              <a:t> 44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48%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popular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vote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only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1940, 1944,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1968 </a:t>
            </a:r>
            <a:r>
              <a:rPr lang="ru-RU" sz="2000" dirty="0" err="1" smtClean="0">
                <a:latin typeface="Arial" panose="020B0604020202020204" pitchFamily="34" charset="0"/>
                <a:cs typeface="Arial" panose="020B0604020202020204" pitchFamily="34" charset="0"/>
              </a:rPr>
              <a:t>elections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did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have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more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than</a:t>
            </a:r>
            <a:r>
              <a:rPr lang="ru-RU" sz="2000" dirty="0" smtClean="0">
                <a:latin typeface="Arial" panose="020B0604020202020204" pitchFamily="34" charset="0"/>
                <a:cs typeface="Arial" panose="020B0604020202020204" pitchFamily="34" charset="0"/>
              </a:rPr>
              <a:t> 50%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seats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country's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legislature</a:t>
            </a:r>
            <a:r>
              <a:rPr lang="ru-RU" sz="2000" dirty="0" smtClean="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r>
              <a:rPr lang="ru-RU" sz="2000" dirty="0" err="1" smtClean="0">
                <a:latin typeface="Arial" panose="020B0604020202020204" pitchFamily="34" charset="0"/>
                <a:cs typeface="Arial" panose="020B0604020202020204" pitchFamily="34" charset="0"/>
              </a:rPr>
              <a:t>This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meant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that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Social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Democrats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needed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build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coalitions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compromise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with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other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parties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early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50s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SD</a:t>
            </a:r>
            <a:r>
              <a:rPr lang="en-US" sz="2000" dirty="0" smtClean="0">
                <a:latin typeface="Arial" panose="020B0604020202020204" pitchFamily="34" charset="0"/>
                <a:cs typeface="Arial" panose="020B0604020202020204" pitchFamily="34" charset="0"/>
              </a:rPr>
              <a:t>W</a:t>
            </a:r>
            <a:r>
              <a:rPr lang="ru-RU" sz="2000" dirty="0" err="1" smtClean="0">
                <a:latin typeface="Arial" panose="020B0604020202020204" pitchFamily="34" charset="0"/>
                <a:cs typeface="Arial" panose="020B0604020202020204" pitchFamily="34" charset="0"/>
              </a:rPr>
              <a:t>PS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entered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alliance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with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Center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Throughout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70s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80s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left-wing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Communists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stood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with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SDRPS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against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bourgeois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bloc</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conservative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Union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Moderates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liberal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People's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Center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even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though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Communists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did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not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seats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government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cabinet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all</a:t>
            </a:r>
            <a:r>
              <a:rPr lang="ru-RU" sz="2000" dirty="0" smtClean="0">
                <a:latin typeface="Arial" panose="020B0604020202020204" pitchFamily="34" charset="0"/>
                <a:cs typeface="Arial" panose="020B0604020202020204" pitchFamily="34" charset="0"/>
              </a:rPr>
              <a:t>. </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64810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1000" y="76200"/>
            <a:ext cx="8458200" cy="6370975"/>
          </a:xfrm>
          <a:prstGeom prst="rect">
            <a:avLst/>
          </a:prstGeom>
        </p:spPr>
        <p:txBody>
          <a:bodyPr wrap="square">
            <a:spAutoFit/>
          </a:bodyPr>
          <a:lstStyle/>
          <a:p>
            <a:r>
              <a:rPr lang="ru-RU" sz="2400" dirty="0" err="1" smtClean="0">
                <a:latin typeface="Arial" panose="020B0604020202020204" pitchFamily="34" charset="0"/>
                <a:cs typeface="Arial" panose="020B0604020202020204" pitchFamily="34" charset="0"/>
              </a:rPr>
              <a:t>All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parties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declared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political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differences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with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their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opponents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but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same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time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recognized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need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for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dialogue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consensual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procedures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negotiations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main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subject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debate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was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relationship</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between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socialism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market-oriented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society</a:t>
            </a:r>
            <a:r>
              <a:rPr lang="ru-RU" sz="2400" dirty="0" smtClean="0">
                <a:latin typeface="Arial" panose="020B0604020202020204" pitchFamily="34" charset="0"/>
                <a:cs typeface="Arial" panose="020B0604020202020204" pitchFamily="34" charset="0"/>
              </a:rPr>
              <a:t>. </a:t>
            </a:r>
            <a:endParaRPr lang="en-US" sz="2400" dirty="0" smtClean="0">
              <a:latin typeface="Arial" panose="020B0604020202020204" pitchFamily="34" charset="0"/>
              <a:cs typeface="Arial" panose="020B0604020202020204" pitchFamily="34" charset="0"/>
            </a:endParaRPr>
          </a:p>
          <a:p>
            <a:r>
              <a:rPr lang="ru-RU" sz="2400" dirty="0" err="1" smtClean="0">
                <a:latin typeface="Arial" panose="020B0604020202020204" pitchFamily="34" charset="0"/>
                <a:cs typeface="Arial" panose="020B0604020202020204" pitchFamily="34" charset="0"/>
              </a:rPr>
              <a:t>As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expected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Communists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Social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Democrats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were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most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ardent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their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defense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income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equality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development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social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security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contrast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Center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Party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Liberals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especially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conservative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Union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Moderates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party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favored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market-oriented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policies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reducing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income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equality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lowering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income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tax</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rate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privatizing</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number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national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corporations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hospitals</a:t>
            </a:r>
            <a:r>
              <a:rPr lang="ru-RU" sz="2400" dirty="0" smtClean="0">
                <a:latin typeface="Arial" panose="020B0604020202020204" pitchFamily="34" charset="0"/>
                <a:cs typeface="Arial" panose="020B0604020202020204" pitchFamily="34" charset="0"/>
              </a:rPr>
              <a:t>. </a:t>
            </a:r>
            <a:endParaRPr lang="en-US" sz="2400" dirty="0" smtClean="0">
              <a:latin typeface="Arial" panose="020B0604020202020204" pitchFamily="34" charset="0"/>
              <a:cs typeface="Arial" panose="020B0604020202020204" pitchFamily="34" charset="0"/>
            </a:endParaRPr>
          </a:p>
          <a:p>
            <a:r>
              <a:rPr lang="ru-RU" sz="2400" dirty="0" err="1" smtClean="0">
                <a:latin typeface="Arial" panose="020B0604020202020204" pitchFamily="34" charset="0"/>
                <a:cs typeface="Arial" panose="020B0604020202020204" pitchFamily="34" charset="0"/>
              </a:rPr>
              <a:t>Despite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disagreements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these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issues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ruling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Social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Democrats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often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reached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compromise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solutions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with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Center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Party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liberals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private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business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representatives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resulting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certain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benefits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for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all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participants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political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process</a:t>
            </a:r>
            <a:r>
              <a:rPr lang="ru-RU" sz="2400" dirty="0" smtClean="0">
                <a:latin typeface="Arial" panose="020B0604020202020204" pitchFamily="34" charset="0"/>
                <a:cs typeface="Arial" panose="020B0604020202020204" pitchFamily="34" charset="0"/>
              </a:rPr>
              <a:t>.</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85990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814" y="353695"/>
            <a:ext cx="7948371" cy="492443"/>
          </a:xfrm>
        </p:spPr>
        <p:txBody>
          <a:bodyPr/>
          <a:lstStyle/>
          <a:p>
            <a:pPr algn="ctr"/>
            <a:r>
              <a:rPr lang="en-US" i="1" dirty="0">
                <a:latin typeface="Arial" panose="020B0604020202020204" pitchFamily="34" charset="0"/>
                <a:cs typeface="Arial" panose="020B0604020202020204" pitchFamily="34" charset="0"/>
              </a:rPr>
              <a:t>Political </a:t>
            </a:r>
            <a:r>
              <a:rPr lang="en-US" i="1" dirty="0" smtClean="0">
                <a:latin typeface="Arial" panose="020B0604020202020204" pitchFamily="34" charset="0"/>
                <a:cs typeface="Arial" panose="020B0604020202020204" pitchFamily="34" charset="0"/>
              </a:rPr>
              <a:t>behavior</a:t>
            </a:r>
            <a:endParaRPr lang="ru-RU" dirty="0">
              <a:latin typeface="Arial" panose="020B0604020202020204" pitchFamily="34" charset="0"/>
              <a:cs typeface="Arial" panose="020B0604020202020204" pitchFamily="34" charset="0"/>
            </a:endParaRPr>
          </a:p>
        </p:txBody>
      </p:sp>
      <p:sp>
        <p:nvSpPr>
          <p:cNvPr id="3" name="Текст 2"/>
          <p:cNvSpPr>
            <a:spLocks noGrp="1"/>
          </p:cNvSpPr>
          <p:nvPr>
            <p:ph type="body" idx="1"/>
          </p:nvPr>
        </p:nvSpPr>
        <p:spPr>
          <a:xfrm>
            <a:off x="597814" y="990600"/>
            <a:ext cx="7731759" cy="5232202"/>
          </a:xfrm>
        </p:spPr>
        <p:txBody>
          <a:bodyPr/>
          <a:lstStyle/>
          <a:p>
            <a:r>
              <a:rPr lang="en-US" sz="2000" dirty="0" smtClean="0">
                <a:latin typeface="Arial" panose="020B0604020202020204" pitchFamily="34" charset="0"/>
                <a:cs typeface="Arial" panose="020B0604020202020204" pitchFamily="34" charset="0"/>
              </a:rPr>
              <a:t>In </a:t>
            </a:r>
            <a:r>
              <a:rPr lang="en-US" sz="2000" dirty="0">
                <a:latin typeface="Arial" panose="020B0604020202020204" pitchFamily="34" charset="0"/>
                <a:cs typeface="Arial" panose="020B0604020202020204" pitchFamily="34" charset="0"/>
              </a:rPr>
              <a:t>Sweden, political leaders try to overcome contradictions through consensus building, consultation, persuasion, and agreements. Traditional leaders, such as the constitutional monarch and the bishops of the official Lutheran Church, play ritual, ceremonial roles that help preserve the unity of Swedish society. </a:t>
            </a:r>
            <a:endParaRPr lang="en-US"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Practicing </a:t>
            </a:r>
            <a:r>
              <a:rPr lang="en-US" sz="2000" dirty="0">
                <a:latin typeface="Arial" panose="020B0604020202020204" pitchFamily="34" charset="0"/>
                <a:cs typeface="Arial" panose="020B0604020202020204" pitchFamily="34" charset="0"/>
              </a:rPr>
              <a:t>politicians, technocrats, and government officials pursue pragmatic public policies. Enterprising leaders "trade" the concrete benefits of their programs for political support. </a:t>
            </a:r>
            <a:endParaRPr lang="en-US"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For </a:t>
            </a:r>
            <a:r>
              <a:rPr lang="en-US" sz="2000" dirty="0">
                <a:latin typeface="Arial" panose="020B0604020202020204" pitchFamily="34" charset="0"/>
                <a:cs typeface="Arial" panose="020B0604020202020204" pitchFamily="34" charset="0"/>
              </a:rPr>
              <a:t>example, since the early </a:t>
            </a:r>
            <a:r>
              <a:rPr lang="en-US" sz="2000" dirty="0" err="1">
                <a:latin typeface="Arial" panose="020B0604020202020204" pitchFamily="34" charset="0"/>
                <a:cs typeface="Arial" panose="020B0604020202020204" pitchFamily="34" charset="0"/>
              </a:rPr>
              <a:t>1930s</a:t>
            </a:r>
            <a:r>
              <a:rPr lang="en-US" sz="2000" dirty="0">
                <a:latin typeface="Arial" panose="020B0604020202020204" pitchFamily="34" charset="0"/>
                <a:cs typeface="Arial" panose="020B0604020202020204" pitchFamily="34" charset="0"/>
              </a:rPr>
              <a:t>, the Social Democrats in power have offered tangible assistance to both businessmen and workers in exchange for their support. </a:t>
            </a:r>
            <a:endParaRPr lang="en-US"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They </a:t>
            </a:r>
            <a:r>
              <a:rPr lang="en-US" sz="2000" dirty="0">
                <a:latin typeface="Arial" panose="020B0604020202020204" pitchFamily="34" charset="0"/>
                <a:cs typeface="Arial" panose="020B0604020202020204" pitchFamily="34" charset="0"/>
              </a:rPr>
              <a:t>pursued policies aimed at keeping industry under private ownership, maintaining a low tax rate on corporate profits and a minimum tax rate on profitable enterprises, subsidizing export development, investing in private industry in the face of a looming depression, and even inducing unions to accept limits on wage increases</a:t>
            </a:r>
            <a:r>
              <a:rPr lang="en-US" sz="2000" dirty="0" smtClean="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03757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1000" y="335846"/>
            <a:ext cx="8382000" cy="6001643"/>
          </a:xfrm>
          <a:prstGeom prst="rect">
            <a:avLst/>
          </a:prstGeom>
        </p:spPr>
        <p:txBody>
          <a:bodyPr wrap="square">
            <a:spAutoFit/>
          </a:bodyPr>
          <a:lstStyle/>
          <a:p>
            <a:r>
              <a:rPr lang="ru-RU" sz="2400" dirty="0" err="1" smtClean="0">
                <a:latin typeface="Arial" panose="020B0604020202020204" pitchFamily="34" charset="0"/>
                <a:cs typeface="Arial" panose="020B0604020202020204" pitchFamily="34" charset="0"/>
              </a:rPr>
              <a:t>These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policies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benefited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primarily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large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oligopolies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Social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democratic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policies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also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satisfied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industrial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workers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low</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unemployment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income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equality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wage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increases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for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low-paid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categories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retraining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job</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creation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well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introduction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comprehensive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social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security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system</a:t>
            </a:r>
            <a:r>
              <a:rPr lang="ru-RU" sz="2400" dirty="0" smtClean="0">
                <a:latin typeface="Arial" panose="020B0604020202020204" pitchFamily="34" charset="0"/>
                <a:cs typeface="Arial" panose="020B0604020202020204" pitchFamily="34" charset="0"/>
              </a:rPr>
              <a:t> - </a:t>
            </a:r>
            <a:r>
              <a:rPr lang="ru-RU" sz="2400" dirty="0" err="1" smtClean="0">
                <a:latin typeface="Arial" panose="020B0604020202020204" pitchFamily="34" charset="0"/>
                <a:cs typeface="Arial" panose="020B0604020202020204" pitchFamily="34" charset="0"/>
              </a:rPr>
              <a:t>pensions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access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education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health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care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kindergartens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child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allowances</a:t>
            </a:r>
            <a:r>
              <a:rPr lang="ru-RU" sz="2400" dirty="0" smtClean="0">
                <a:latin typeface="Arial" panose="020B0604020202020204" pitchFamily="34" charset="0"/>
                <a:cs typeface="Arial" panose="020B0604020202020204" pitchFamily="34" charset="0"/>
              </a:rPr>
              <a:t>. </a:t>
            </a:r>
            <a:endParaRPr lang="en-US" sz="2400" dirty="0" smtClean="0">
              <a:latin typeface="Arial" panose="020B0604020202020204" pitchFamily="34" charset="0"/>
              <a:cs typeface="Arial" panose="020B0604020202020204" pitchFamily="34" charset="0"/>
            </a:endParaRPr>
          </a:p>
          <a:p>
            <a:r>
              <a:rPr lang="ru-RU" sz="2400" dirty="0" err="1" smtClean="0">
                <a:latin typeface="Arial" panose="020B0604020202020204" pitchFamily="34" charset="0"/>
                <a:cs typeface="Arial" panose="020B0604020202020204" pitchFamily="34" charset="0"/>
              </a:rPr>
              <a:t>Despite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high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level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taxes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personal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income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social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security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consumption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value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added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between</a:t>
            </a:r>
            <a:r>
              <a:rPr lang="ru-RU" sz="2400" dirty="0" smtClean="0">
                <a:latin typeface="Arial" panose="020B0604020202020204" pitchFamily="34" charset="0"/>
                <a:cs typeface="Arial" panose="020B0604020202020204" pitchFamily="34" charset="0"/>
              </a:rPr>
              <a:t> 43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50%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Swedish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voters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supported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Social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Democrats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parliamentary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elections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between</a:t>
            </a:r>
            <a:r>
              <a:rPr lang="ru-RU" sz="2400" dirty="0" smtClean="0">
                <a:latin typeface="Arial" panose="020B0604020202020204" pitchFamily="34" charset="0"/>
                <a:cs typeface="Arial" panose="020B0604020202020204" pitchFamily="34" charset="0"/>
              </a:rPr>
              <a:t> 1948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1988. </a:t>
            </a:r>
            <a:endParaRPr lang="en-US" sz="2400" dirty="0" smtClean="0">
              <a:latin typeface="Arial" panose="020B0604020202020204" pitchFamily="34" charset="0"/>
              <a:cs typeface="Arial" panose="020B0604020202020204" pitchFamily="34" charset="0"/>
            </a:endParaRPr>
          </a:p>
          <a:p>
            <a:r>
              <a:rPr lang="ru-RU" sz="2400" dirty="0" err="1" smtClean="0">
                <a:latin typeface="Arial" panose="020B0604020202020204" pitchFamily="34" charset="0"/>
                <a:cs typeface="Arial" panose="020B0604020202020204" pitchFamily="34" charset="0"/>
              </a:rPr>
              <a:t>Swedes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regarded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SDPS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rule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highly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competent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because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represented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interests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working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middle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classes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achieved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favorable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political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results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lower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unemployment</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large-scale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social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security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system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harmony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labor-capital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relations</a:t>
            </a:r>
            <a:r>
              <a:rPr lang="ru-RU" sz="2400" dirty="0" smtClean="0">
                <a:latin typeface="Arial" panose="020B0604020202020204" pitchFamily="34" charset="0"/>
                <a:cs typeface="Arial" panose="020B0604020202020204" pitchFamily="34" charset="0"/>
              </a:rPr>
              <a:t>.</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56660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533400"/>
            <a:ext cx="8458200" cy="5632311"/>
          </a:xfrm>
          <a:prstGeom prst="rect">
            <a:avLst/>
          </a:prstGeom>
        </p:spPr>
        <p:txBody>
          <a:bodyPr wrap="square">
            <a:spAutoFit/>
          </a:bodyPr>
          <a:lstStyle/>
          <a:p>
            <a:r>
              <a:rPr lang="ru-RU" sz="2000" dirty="0" err="1" smtClean="0"/>
              <a:t>Swedes</a:t>
            </a:r>
            <a:r>
              <a:rPr lang="ru-RU" sz="2000" dirty="0" smtClean="0"/>
              <a:t> </a:t>
            </a:r>
            <a:r>
              <a:rPr lang="ru-RU" sz="2000" dirty="0" err="1" smtClean="0"/>
              <a:t>are</a:t>
            </a:r>
            <a:r>
              <a:rPr lang="ru-RU" sz="2000" dirty="0" smtClean="0"/>
              <a:t> </a:t>
            </a:r>
            <a:r>
              <a:rPr lang="ru-RU" sz="2000" dirty="0" err="1" smtClean="0"/>
              <a:t>actively</a:t>
            </a:r>
            <a:r>
              <a:rPr lang="ru-RU" sz="2000" dirty="0" smtClean="0"/>
              <a:t> </a:t>
            </a:r>
            <a:r>
              <a:rPr lang="ru-RU" sz="2000" dirty="0" err="1" smtClean="0"/>
              <a:t>involved</a:t>
            </a:r>
            <a:r>
              <a:rPr lang="ru-RU" sz="2000" dirty="0" smtClean="0"/>
              <a:t> </a:t>
            </a:r>
            <a:r>
              <a:rPr lang="ru-RU" sz="2000" dirty="0" err="1" smtClean="0"/>
              <a:t>in</a:t>
            </a:r>
            <a:r>
              <a:rPr lang="ru-RU" sz="2000" dirty="0" smtClean="0"/>
              <a:t> </a:t>
            </a:r>
            <a:r>
              <a:rPr lang="ru-RU" sz="2000" dirty="0" err="1" smtClean="0"/>
              <a:t>political</a:t>
            </a:r>
            <a:r>
              <a:rPr lang="ru-RU" sz="2000" dirty="0" smtClean="0"/>
              <a:t> </a:t>
            </a:r>
            <a:r>
              <a:rPr lang="ru-RU" sz="2000" dirty="0" err="1" smtClean="0"/>
              <a:t>life</a:t>
            </a:r>
            <a:r>
              <a:rPr lang="ru-RU" sz="2000" dirty="0" smtClean="0"/>
              <a:t>. </a:t>
            </a:r>
            <a:r>
              <a:rPr lang="ru-RU" sz="2000" dirty="0" err="1" smtClean="0"/>
              <a:t>As</a:t>
            </a:r>
            <a:r>
              <a:rPr lang="ru-RU" sz="2000" dirty="0" smtClean="0"/>
              <a:t> </a:t>
            </a:r>
            <a:r>
              <a:rPr lang="ru-RU" sz="2000" dirty="0" err="1" smtClean="0"/>
              <a:t>already</a:t>
            </a:r>
            <a:r>
              <a:rPr lang="ru-RU" sz="2000" dirty="0" smtClean="0"/>
              <a:t> </a:t>
            </a:r>
            <a:r>
              <a:rPr lang="ru-RU" sz="2000" dirty="0" err="1" smtClean="0"/>
              <a:t>mentioned</a:t>
            </a:r>
            <a:r>
              <a:rPr lang="ru-RU" sz="2000" dirty="0" smtClean="0"/>
              <a:t>, </a:t>
            </a:r>
            <a:r>
              <a:rPr lang="ru-RU" sz="2000" dirty="0" err="1" smtClean="0"/>
              <a:t>almost</a:t>
            </a:r>
            <a:r>
              <a:rPr lang="ru-RU" sz="2000" dirty="0" smtClean="0"/>
              <a:t> </a:t>
            </a:r>
            <a:r>
              <a:rPr lang="ru-RU" sz="2000" dirty="0" err="1" smtClean="0"/>
              <a:t>everyone</a:t>
            </a:r>
            <a:r>
              <a:rPr lang="ru-RU" sz="2000" dirty="0" smtClean="0"/>
              <a:t> </a:t>
            </a:r>
            <a:r>
              <a:rPr lang="ru-RU" sz="2000" dirty="0" err="1" smtClean="0"/>
              <a:t>belongs</a:t>
            </a:r>
            <a:r>
              <a:rPr lang="ru-RU" sz="2000" dirty="0" smtClean="0"/>
              <a:t> </a:t>
            </a:r>
            <a:r>
              <a:rPr lang="ru-RU" sz="2000" dirty="0" err="1" smtClean="0"/>
              <a:t>to</a:t>
            </a:r>
            <a:r>
              <a:rPr lang="ru-RU" sz="2000" dirty="0" smtClean="0"/>
              <a:t> </a:t>
            </a:r>
            <a:r>
              <a:rPr lang="ru-RU" sz="2000" dirty="0" err="1" smtClean="0"/>
              <a:t>one</a:t>
            </a:r>
            <a:r>
              <a:rPr lang="ru-RU" sz="2000" dirty="0" smtClean="0"/>
              <a:t> </a:t>
            </a:r>
            <a:r>
              <a:rPr lang="ru-RU" sz="2000" dirty="0" err="1" smtClean="0"/>
              <a:t>or</a:t>
            </a:r>
            <a:r>
              <a:rPr lang="ru-RU" sz="2000" dirty="0" smtClean="0"/>
              <a:t> </a:t>
            </a:r>
            <a:r>
              <a:rPr lang="ru-RU" sz="2000" dirty="0" err="1" smtClean="0"/>
              <a:t>another</a:t>
            </a:r>
            <a:r>
              <a:rPr lang="ru-RU" sz="2000" dirty="0" smtClean="0"/>
              <a:t> </a:t>
            </a:r>
            <a:r>
              <a:rPr lang="ru-RU" sz="2000" dirty="0" err="1" smtClean="0"/>
              <a:t>public</a:t>
            </a:r>
            <a:r>
              <a:rPr lang="ru-RU" sz="2000" dirty="0" smtClean="0"/>
              <a:t> </a:t>
            </a:r>
            <a:r>
              <a:rPr lang="ru-RU" sz="2000" dirty="0" err="1" smtClean="0"/>
              <a:t>organization</a:t>
            </a:r>
            <a:r>
              <a:rPr lang="ru-RU" sz="2000" dirty="0" smtClean="0"/>
              <a:t> </a:t>
            </a:r>
            <a:r>
              <a:rPr lang="ru-RU" sz="2000" dirty="0" err="1" smtClean="0"/>
              <a:t>that</a:t>
            </a:r>
            <a:r>
              <a:rPr lang="ru-RU" sz="2000" dirty="0" smtClean="0"/>
              <a:t> </a:t>
            </a:r>
            <a:r>
              <a:rPr lang="ru-RU" sz="2000" dirty="0" err="1" smtClean="0"/>
              <a:t>brings</a:t>
            </a:r>
            <a:r>
              <a:rPr lang="ru-RU" sz="2000" dirty="0" smtClean="0"/>
              <a:t> </a:t>
            </a:r>
            <a:r>
              <a:rPr lang="ru-RU" sz="2000" dirty="0" err="1" smtClean="0"/>
              <a:t>their</a:t>
            </a:r>
            <a:r>
              <a:rPr lang="ru-RU" sz="2000" dirty="0" smtClean="0"/>
              <a:t> </a:t>
            </a:r>
            <a:r>
              <a:rPr lang="ru-RU" sz="2000" dirty="0" err="1" smtClean="0"/>
              <a:t>demands</a:t>
            </a:r>
            <a:r>
              <a:rPr lang="ru-RU" sz="2000" dirty="0" smtClean="0"/>
              <a:t> </a:t>
            </a:r>
            <a:r>
              <a:rPr lang="ru-RU" sz="2000" dirty="0" err="1" smtClean="0"/>
              <a:t>to</a:t>
            </a:r>
            <a:r>
              <a:rPr lang="ru-RU" sz="2000" dirty="0" smtClean="0"/>
              <a:t> </a:t>
            </a:r>
            <a:r>
              <a:rPr lang="ru-RU" sz="2000" dirty="0" err="1" smtClean="0"/>
              <a:t>politicians</a:t>
            </a:r>
            <a:r>
              <a:rPr lang="ru-RU" sz="2000" dirty="0" smtClean="0"/>
              <a:t>. </a:t>
            </a:r>
            <a:r>
              <a:rPr lang="ru-RU" sz="2000" dirty="0" err="1" smtClean="0"/>
              <a:t>Middle-class</a:t>
            </a:r>
            <a:r>
              <a:rPr lang="ru-RU" sz="2000" dirty="0" smtClean="0"/>
              <a:t> </a:t>
            </a:r>
            <a:r>
              <a:rPr lang="ru-RU" sz="2000" dirty="0" err="1" smtClean="0"/>
              <a:t>men</a:t>
            </a:r>
            <a:r>
              <a:rPr lang="ru-RU" sz="2000" dirty="0" smtClean="0"/>
              <a:t> </a:t>
            </a:r>
            <a:r>
              <a:rPr lang="ru-RU" sz="2000" dirty="0" err="1" smtClean="0"/>
              <a:t>are</a:t>
            </a:r>
            <a:r>
              <a:rPr lang="ru-RU" sz="2000" dirty="0" smtClean="0"/>
              <a:t> </a:t>
            </a:r>
            <a:r>
              <a:rPr lang="ru-RU" sz="2000" dirty="0" err="1" smtClean="0"/>
              <a:t>more</a:t>
            </a:r>
            <a:r>
              <a:rPr lang="ru-RU" sz="2000" dirty="0" smtClean="0"/>
              <a:t> </a:t>
            </a:r>
            <a:r>
              <a:rPr lang="ru-RU" sz="2000" dirty="0" err="1" smtClean="0"/>
              <a:t>politically</a:t>
            </a:r>
            <a:r>
              <a:rPr lang="ru-RU" sz="2000" dirty="0" smtClean="0"/>
              <a:t> </a:t>
            </a:r>
            <a:r>
              <a:rPr lang="ru-RU" sz="2000" dirty="0" err="1" smtClean="0"/>
              <a:t>active</a:t>
            </a:r>
            <a:r>
              <a:rPr lang="ru-RU" sz="2000" dirty="0" smtClean="0"/>
              <a:t> </a:t>
            </a:r>
            <a:r>
              <a:rPr lang="ru-RU" sz="2000" dirty="0" err="1" smtClean="0"/>
              <a:t>than</a:t>
            </a:r>
            <a:r>
              <a:rPr lang="ru-RU" sz="2000" dirty="0" smtClean="0"/>
              <a:t> </a:t>
            </a:r>
            <a:r>
              <a:rPr lang="ru-RU" sz="2000" dirty="0" err="1" smtClean="0"/>
              <a:t>women</a:t>
            </a:r>
            <a:r>
              <a:rPr lang="ru-RU" sz="2000" dirty="0" smtClean="0"/>
              <a:t>; </a:t>
            </a:r>
            <a:r>
              <a:rPr lang="ru-RU" sz="2000" dirty="0" err="1" smtClean="0"/>
              <a:t>the</a:t>
            </a:r>
            <a:r>
              <a:rPr lang="ru-RU" sz="2000" dirty="0" smtClean="0"/>
              <a:t> </a:t>
            </a:r>
            <a:r>
              <a:rPr lang="ru-RU" sz="2000" dirty="0" err="1" smtClean="0"/>
              <a:t>level</a:t>
            </a:r>
            <a:r>
              <a:rPr lang="ru-RU" sz="2000" dirty="0" smtClean="0"/>
              <a:t> </a:t>
            </a:r>
            <a:r>
              <a:rPr lang="ru-RU" sz="2000" dirty="0" err="1" smtClean="0"/>
              <a:t>of</a:t>
            </a:r>
            <a:r>
              <a:rPr lang="ru-RU" sz="2000" dirty="0" smtClean="0"/>
              <a:t> </a:t>
            </a:r>
            <a:r>
              <a:rPr lang="ru-RU" sz="2000" dirty="0" err="1" smtClean="0"/>
              <a:t>participation</a:t>
            </a:r>
            <a:r>
              <a:rPr lang="ru-RU" sz="2000" dirty="0" smtClean="0"/>
              <a:t> </a:t>
            </a:r>
            <a:r>
              <a:rPr lang="ru-RU" sz="2000" dirty="0" err="1" smtClean="0"/>
              <a:t>is</a:t>
            </a:r>
            <a:r>
              <a:rPr lang="ru-RU" sz="2000" dirty="0" smtClean="0"/>
              <a:t> </a:t>
            </a:r>
            <a:r>
              <a:rPr lang="ru-RU" sz="2000" dirty="0" err="1" smtClean="0"/>
              <a:t>quite</a:t>
            </a:r>
            <a:r>
              <a:rPr lang="ru-RU" sz="2000" dirty="0" smtClean="0"/>
              <a:t> </a:t>
            </a:r>
            <a:r>
              <a:rPr lang="ru-RU" sz="2000" dirty="0" err="1" smtClean="0"/>
              <a:t>high</a:t>
            </a:r>
            <a:r>
              <a:rPr lang="ru-RU" sz="2000" dirty="0" smtClean="0"/>
              <a:t> </a:t>
            </a:r>
            <a:r>
              <a:rPr lang="ru-RU" sz="2000" dirty="0" err="1" smtClean="0"/>
              <a:t>among</a:t>
            </a:r>
            <a:r>
              <a:rPr lang="ru-RU" sz="2000" dirty="0" smtClean="0"/>
              <a:t> </a:t>
            </a:r>
            <a:r>
              <a:rPr lang="ru-RU" sz="2000" dirty="0" err="1" smtClean="0"/>
              <a:t>people</a:t>
            </a:r>
            <a:r>
              <a:rPr lang="ru-RU" sz="2000" dirty="0" smtClean="0"/>
              <a:t> </a:t>
            </a:r>
            <a:r>
              <a:rPr lang="ru-RU" sz="2000" dirty="0" err="1" smtClean="0"/>
              <a:t>with</a:t>
            </a:r>
            <a:r>
              <a:rPr lang="ru-RU" sz="2000" dirty="0" smtClean="0"/>
              <a:t> </a:t>
            </a:r>
            <a:r>
              <a:rPr lang="ru-RU" sz="2000" dirty="0" err="1" smtClean="0"/>
              <a:t>low</a:t>
            </a:r>
            <a:r>
              <a:rPr lang="ru-RU" sz="2000" dirty="0" smtClean="0"/>
              <a:t> </a:t>
            </a:r>
            <a:r>
              <a:rPr lang="ru-RU" sz="2000" dirty="0" err="1" smtClean="0"/>
              <a:t>incomes</a:t>
            </a:r>
            <a:r>
              <a:rPr lang="ru-RU" sz="2000" dirty="0" smtClean="0"/>
              <a:t> </a:t>
            </a:r>
            <a:r>
              <a:rPr lang="ru-RU" sz="2000" dirty="0" err="1" smtClean="0"/>
              <a:t>or</a:t>
            </a:r>
            <a:r>
              <a:rPr lang="ru-RU" sz="2000" dirty="0" smtClean="0"/>
              <a:t> </a:t>
            </a:r>
            <a:r>
              <a:rPr lang="ru-RU" sz="2000" dirty="0" err="1" smtClean="0"/>
              <a:t>ethnic</a:t>
            </a:r>
            <a:r>
              <a:rPr lang="ru-RU" sz="2000" dirty="0" smtClean="0"/>
              <a:t> </a:t>
            </a:r>
            <a:r>
              <a:rPr lang="ru-RU" sz="2000" dirty="0" err="1" smtClean="0"/>
              <a:t>minorities</a:t>
            </a:r>
            <a:r>
              <a:rPr lang="ru-RU" sz="2000" dirty="0" smtClean="0"/>
              <a:t>, </a:t>
            </a:r>
            <a:r>
              <a:rPr lang="ru-RU" sz="2000" dirty="0" err="1" smtClean="0"/>
              <a:t>such</a:t>
            </a:r>
            <a:r>
              <a:rPr lang="ru-RU" sz="2000" dirty="0" smtClean="0"/>
              <a:t> </a:t>
            </a:r>
            <a:r>
              <a:rPr lang="ru-RU" sz="2000" dirty="0" err="1" smtClean="0"/>
              <a:t>as</a:t>
            </a:r>
            <a:r>
              <a:rPr lang="ru-RU" sz="2000" dirty="0" smtClean="0"/>
              <a:t> </a:t>
            </a:r>
            <a:r>
              <a:rPr lang="ru-RU" sz="2000" dirty="0" err="1" smtClean="0"/>
              <a:t>emigrants</a:t>
            </a:r>
            <a:r>
              <a:rPr lang="ru-RU" sz="2000" dirty="0" smtClean="0"/>
              <a:t> </a:t>
            </a:r>
            <a:r>
              <a:rPr lang="ru-RU" sz="2000" dirty="0" err="1" smtClean="0"/>
              <a:t>from</a:t>
            </a:r>
            <a:r>
              <a:rPr lang="ru-RU" sz="2000" dirty="0" smtClean="0"/>
              <a:t> </a:t>
            </a:r>
            <a:r>
              <a:rPr lang="ru-RU" sz="2000" dirty="0" err="1" smtClean="0"/>
              <a:t>Yugoslavia</a:t>
            </a:r>
            <a:r>
              <a:rPr lang="ru-RU" sz="2000" dirty="0" smtClean="0"/>
              <a:t>. </a:t>
            </a:r>
            <a:r>
              <a:rPr lang="ru-RU" sz="2000" dirty="0" err="1" smtClean="0"/>
              <a:t>Socialism</a:t>
            </a:r>
            <a:r>
              <a:rPr lang="ru-RU" sz="2000" dirty="0" smtClean="0"/>
              <a:t> </a:t>
            </a:r>
            <a:r>
              <a:rPr lang="ru-RU" sz="2000" dirty="0" err="1" smtClean="0"/>
              <a:t>for</a:t>
            </a:r>
            <a:r>
              <a:rPr lang="ru-RU" sz="2000" dirty="0" smtClean="0"/>
              <a:t> </a:t>
            </a:r>
            <a:r>
              <a:rPr lang="ru-RU" sz="2000" dirty="0" err="1" smtClean="0"/>
              <a:t>social</a:t>
            </a:r>
            <a:r>
              <a:rPr lang="ru-RU" sz="2000" dirty="0" smtClean="0"/>
              <a:t> </a:t>
            </a:r>
            <a:r>
              <a:rPr lang="ru-RU" sz="2000" dirty="0" err="1" smtClean="0"/>
              <a:t>democrats</a:t>
            </a:r>
            <a:r>
              <a:rPr lang="ru-RU" sz="2000" dirty="0" smtClean="0"/>
              <a:t> </a:t>
            </a:r>
            <a:r>
              <a:rPr lang="ru-RU" sz="2000" dirty="0" err="1" smtClean="0"/>
              <a:t>means</a:t>
            </a:r>
            <a:r>
              <a:rPr lang="ru-RU" sz="2000" dirty="0" smtClean="0"/>
              <a:t> </a:t>
            </a:r>
            <a:r>
              <a:rPr lang="ru-RU" sz="2000" dirty="0" err="1" smtClean="0"/>
              <a:t>generous</a:t>
            </a:r>
            <a:r>
              <a:rPr lang="ru-RU" sz="2000" dirty="0" smtClean="0"/>
              <a:t> </a:t>
            </a:r>
            <a:r>
              <a:rPr lang="ru-RU" sz="2000" dirty="0" err="1" smtClean="0"/>
              <a:t>social</a:t>
            </a:r>
            <a:r>
              <a:rPr lang="ru-RU" sz="2000" dirty="0" smtClean="0"/>
              <a:t> </a:t>
            </a:r>
            <a:r>
              <a:rPr lang="ru-RU" sz="2000" dirty="0" err="1" smtClean="0"/>
              <a:t>security</a:t>
            </a:r>
            <a:r>
              <a:rPr lang="ru-RU" sz="2000" dirty="0" smtClean="0"/>
              <a:t>, </a:t>
            </a:r>
            <a:r>
              <a:rPr lang="ru-RU" sz="2000" dirty="0" err="1" smtClean="0"/>
              <a:t>the</a:t>
            </a:r>
            <a:r>
              <a:rPr lang="ru-RU" sz="2000" dirty="0" smtClean="0"/>
              <a:t> </a:t>
            </a:r>
            <a:r>
              <a:rPr lang="ru-RU" sz="2000" dirty="0" err="1" smtClean="0"/>
              <a:t>expansion</a:t>
            </a:r>
            <a:r>
              <a:rPr lang="ru-RU" sz="2000" dirty="0" smtClean="0"/>
              <a:t> </a:t>
            </a:r>
            <a:r>
              <a:rPr lang="ru-RU" sz="2000" dirty="0" err="1" smtClean="0"/>
              <a:t>of</a:t>
            </a:r>
            <a:r>
              <a:rPr lang="ru-RU" sz="2000" dirty="0" smtClean="0"/>
              <a:t> </a:t>
            </a:r>
            <a:r>
              <a:rPr lang="ru-RU" sz="2000" dirty="0" err="1" smtClean="0"/>
              <a:t>citizens</a:t>
            </a:r>
            <a:r>
              <a:rPr lang="ru-RU" sz="2000" dirty="0" smtClean="0"/>
              <a:t>' </a:t>
            </a:r>
            <a:r>
              <a:rPr lang="ru-RU" sz="2000" dirty="0" err="1" smtClean="0"/>
              <a:t>political</a:t>
            </a:r>
            <a:r>
              <a:rPr lang="ru-RU" sz="2000" dirty="0" smtClean="0"/>
              <a:t> </a:t>
            </a:r>
            <a:r>
              <a:rPr lang="ru-RU" sz="2000" dirty="0" err="1" smtClean="0"/>
              <a:t>rights</a:t>
            </a:r>
            <a:r>
              <a:rPr lang="ru-RU" sz="2000" dirty="0" smtClean="0"/>
              <a:t> </a:t>
            </a:r>
            <a:r>
              <a:rPr lang="ru-RU" sz="2000" dirty="0" err="1" smtClean="0"/>
              <a:t>and</a:t>
            </a:r>
            <a:r>
              <a:rPr lang="ru-RU" sz="2000" dirty="0" smtClean="0"/>
              <a:t> </a:t>
            </a:r>
            <a:r>
              <a:rPr lang="ru-RU" sz="2000" dirty="0" err="1" smtClean="0"/>
              <a:t>the</a:t>
            </a:r>
            <a:r>
              <a:rPr lang="ru-RU" sz="2000" dirty="0" smtClean="0"/>
              <a:t> </a:t>
            </a:r>
            <a:r>
              <a:rPr lang="ru-RU" sz="2000" dirty="0" err="1" smtClean="0"/>
              <a:t>democratization</a:t>
            </a:r>
            <a:r>
              <a:rPr lang="ru-RU" sz="2000" dirty="0" smtClean="0"/>
              <a:t> </a:t>
            </a:r>
            <a:r>
              <a:rPr lang="ru-RU" sz="2000" dirty="0" err="1" smtClean="0"/>
              <a:t>of</a:t>
            </a:r>
            <a:r>
              <a:rPr lang="ru-RU" sz="2000" dirty="0" smtClean="0"/>
              <a:t> </a:t>
            </a:r>
            <a:r>
              <a:rPr lang="ru-RU" sz="2000" dirty="0" err="1" smtClean="0"/>
              <a:t>production</a:t>
            </a:r>
            <a:r>
              <a:rPr lang="ru-RU" sz="2000" dirty="0" smtClean="0"/>
              <a:t>. </a:t>
            </a:r>
            <a:endParaRPr lang="en-US" sz="2000" dirty="0" smtClean="0"/>
          </a:p>
          <a:p>
            <a:r>
              <a:rPr lang="ru-RU" sz="2000" dirty="0" err="1" smtClean="0"/>
              <a:t>Over</a:t>
            </a:r>
            <a:r>
              <a:rPr lang="ru-RU" sz="2000" dirty="0" smtClean="0"/>
              <a:t> 80% </a:t>
            </a:r>
            <a:r>
              <a:rPr lang="ru-RU" sz="2000" dirty="0" err="1" smtClean="0"/>
              <a:t>of</a:t>
            </a:r>
            <a:r>
              <a:rPr lang="ru-RU" sz="2000" dirty="0" smtClean="0"/>
              <a:t> </a:t>
            </a:r>
            <a:r>
              <a:rPr lang="ru-RU" sz="2000" dirty="0" err="1" smtClean="0"/>
              <a:t>all</a:t>
            </a:r>
            <a:r>
              <a:rPr lang="ru-RU" sz="2000" dirty="0" smtClean="0"/>
              <a:t> </a:t>
            </a:r>
            <a:r>
              <a:rPr lang="ru-RU" sz="2000" dirty="0" err="1" smtClean="0"/>
              <a:t>wage</a:t>
            </a:r>
            <a:r>
              <a:rPr lang="ru-RU" sz="2000" dirty="0" smtClean="0"/>
              <a:t> </a:t>
            </a:r>
            <a:r>
              <a:rPr lang="ru-RU" sz="2000" dirty="0" err="1" smtClean="0"/>
              <a:t>earners</a:t>
            </a:r>
            <a:r>
              <a:rPr lang="ru-RU" sz="2000" dirty="0" smtClean="0"/>
              <a:t> </a:t>
            </a:r>
            <a:r>
              <a:rPr lang="ru-RU" sz="2000" dirty="0" err="1" smtClean="0"/>
              <a:t>belong</a:t>
            </a:r>
            <a:r>
              <a:rPr lang="ru-RU" sz="2000" dirty="0" smtClean="0"/>
              <a:t> </a:t>
            </a:r>
            <a:r>
              <a:rPr lang="ru-RU" sz="2000" dirty="0" err="1" smtClean="0"/>
              <a:t>to</a:t>
            </a:r>
            <a:r>
              <a:rPr lang="ru-RU" sz="2000" dirty="0" smtClean="0"/>
              <a:t> </a:t>
            </a:r>
            <a:r>
              <a:rPr lang="ru-RU" sz="2000" dirty="0" err="1" smtClean="0"/>
              <a:t>trade</a:t>
            </a:r>
            <a:r>
              <a:rPr lang="ru-RU" sz="2000" dirty="0" smtClean="0"/>
              <a:t> </a:t>
            </a:r>
            <a:r>
              <a:rPr lang="ru-RU" sz="2000" dirty="0" err="1" smtClean="0"/>
              <a:t>unions</a:t>
            </a:r>
            <a:r>
              <a:rPr lang="ru-RU" sz="2000" dirty="0" smtClean="0"/>
              <a:t>. </a:t>
            </a:r>
            <a:r>
              <a:rPr lang="ru-RU" sz="2000" dirty="0" err="1" smtClean="0"/>
              <a:t>Following</a:t>
            </a:r>
            <a:r>
              <a:rPr lang="ru-RU" sz="2000" dirty="0" smtClean="0"/>
              <a:t> </a:t>
            </a:r>
            <a:r>
              <a:rPr lang="ru-RU" sz="2000" dirty="0" err="1" smtClean="0"/>
              <a:t>the</a:t>
            </a:r>
            <a:r>
              <a:rPr lang="ru-RU" sz="2000" dirty="0" smtClean="0"/>
              <a:t> </a:t>
            </a:r>
            <a:r>
              <a:rPr lang="ru-RU" sz="2000" dirty="0" err="1" smtClean="0"/>
              <a:t>principles</a:t>
            </a:r>
            <a:r>
              <a:rPr lang="ru-RU" sz="2000" dirty="0" smtClean="0"/>
              <a:t> </a:t>
            </a:r>
            <a:r>
              <a:rPr lang="ru-RU" sz="2000" dirty="0" err="1" smtClean="0"/>
              <a:t>of</a:t>
            </a:r>
            <a:r>
              <a:rPr lang="ru-RU" sz="2000" dirty="0" smtClean="0"/>
              <a:t> </a:t>
            </a:r>
            <a:r>
              <a:rPr lang="ru-RU" sz="2000" dirty="0" err="1" smtClean="0"/>
              <a:t>economic</a:t>
            </a:r>
            <a:r>
              <a:rPr lang="ru-RU" sz="2000" dirty="0" smtClean="0"/>
              <a:t> </a:t>
            </a:r>
            <a:r>
              <a:rPr lang="ru-RU" sz="2000" dirty="0" err="1" smtClean="0"/>
              <a:t>democracy</a:t>
            </a:r>
            <a:r>
              <a:rPr lang="ru-RU" sz="2000" dirty="0" smtClean="0"/>
              <a:t>, </a:t>
            </a:r>
            <a:r>
              <a:rPr lang="ru-RU" sz="2000" dirty="0" err="1" smtClean="0"/>
              <a:t>the</a:t>
            </a:r>
            <a:r>
              <a:rPr lang="ru-RU" sz="2000" dirty="0" smtClean="0"/>
              <a:t> </a:t>
            </a:r>
            <a:r>
              <a:rPr lang="ru-RU" sz="2000" dirty="0" err="1" smtClean="0">
                <a:latin typeface="Arial" panose="020B0604020202020204" pitchFamily="34" charset="0"/>
                <a:cs typeface="Arial" panose="020B0604020202020204" pitchFamily="34" charset="0"/>
              </a:rPr>
              <a:t>SD</a:t>
            </a:r>
            <a:r>
              <a:rPr lang="en-US" sz="2000" dirty="0" smtClean="0">
                <a:latin typeface="Arial" panose="020B0604020202020204" pitchFamily="34" charset="0"/>
                <a:cs typeface="Arial" panose="020B0604020202020204" pitchFamily="34" charset="0"/>
              </a:rPr>
              <a:t>W</a:t>
            </a:r>
            <a:r>
              <a:rPr lang="ru-RU" sz="2000" dirty="0" err="1" smtClean="0">
                <a:latin typeface="Arial" panose="020B0604020202020204" pitchFamily="34" charset="0"/>
                <a:cs typeface="Arial" panose="020B0604020202020204" pitchFamily="34" charset="0"/>
              </a:rPr>
              <a:t>PS</a:t>
            </a:r>
            <a:r>
              <a:rPr lang="ru-RU" sz="2000" dirty="0" smtClean="0"/>
              <a:t> </a:t>
            </a:r>
            <a:r>
              <a:rPr lang="ru-RU" sz="2000" dirty="0" err="1" smtClean="0"/>
              <a:t>has</a:t>
            </a:r>
            <a:r>
              <a:rPr lang="ru-RU" sz="2000" dirty="0" smtClean="0"/>
              <a:t> a </a:t>
            </a:r>
            <a:r>
              <a:rPr lang="ru-RU" sz="2000" dirty="0" err="1" smtClean="0"/>
              <a:t>policy</a:t>
            </a:r>
            <a:r>
              <a:rPr lang="ru-RU" sz="2000" dirty="0" smtClean="0"/>
              <a:t> </a:t>
            </a:r>
            <a:r>
              <a:rPr lang="ru-RU" sz="2000" dirty="0" err="1" smtClean="0"/>
              <a:t>of</a:t>
            </a:r>
            <a:r>
              <a:rPr lang="ru-RU" sz="2000" dirty="0" smtClean="0"/>
              <a:t> </a:t>
            </a:r>
            <a:r>
              <a:rPr lang="ru-RU" sz="2000" dirty="0" err="1" smtClean="0"/>
              <a:t>allowing</a:t>
            </a:r>
            <a:r>
              <a:rPr lang="ru-RU" sz="2000" dirty="0" smtClean="0"/>
              <a:t> </a:t>
            </a:r>
            <a:r>
              <a:rPr lang="ru-RU" sz="2000" dirty="0" err="1" smtClean="0"/>
              <a:t>unions</a:t>
            </a:r>
            <a:r>
              <a:rPr lang="ru-RU" sz="2000" dirty="0" smtClean="0"/>
              <a:t> </a:t>
            </a:r>
            <a:r>
              <a:rPr lang="ru-RU" sz="2000" dirty="0" err="1" smtClean="0"/>
              <a:t>in</a:t>
            </a:r>
            <a:r>
              <a:rPr lang="ru-RU" sz="2000" dirty="0" smtClean="0"/>
              <a:t> </a:t>
            </a:r>
            <a:r>
              <a:rPr lang="ru-RU" sz="2000" dirty="0" err="1" smtClean="0"/>
              <a:t>institutions</a:t>
            </a:r>
            <a:r>
              <a:rPr lang="ru-RU" sz="2000" dirty="0" smtClean="0"/>
              <a:t> </a:t>
            </a:r>
            <a:r>
              <a:rPr lang="ru-RU" sz="2000" dirty="0" err="1" smtClean="0"/>
              <a:t>and</a:t>
            </a:r>
            <a:r>
              <a:rPr lang="ru-RU" sz="2000" dirty="0" smtClean="0"/>
              <a:t> </a:t>
            </a:r>
            <a:r>
              <a:rPr lang="ru-RU" sz="2000" dirty="0" err="1" smtClean="0"/>
              <a:t>enterprises</a:t>
            </a:r>
            <a:r>
              <a:rPr lang="ru-RU" sz="2000" dirty="0" smtClean="0"/>
              <a:t> </a:t>
            </a:r>
            <a:r>
              <a:rPr lang="ru-RU" sz="2000" dirty="0" err="1" smtClean="0"/>
              <a:t>to</a:t>
            </a:r>
            <a:r>
              <a:rPr lang="ru-RU" sz="2000" dirty="0" smtClean="0"/>
              <a:t> </a:t>
            </a:r>
            <a:r>
              <a:rPr lang="ru-RU" sz="2000" dirty="0" err="1" smtClean="0"/>
              <a:t>control</a:t>
            </a:r>
            <a:r>
              <a:rPr lang="ru-RU" sz="2000" dirty="0" smtClean="0"/>
              <a:t> </a:t>
            </a:r>
            <a:r>
              <a:rPr lang="ru-RU" sz="2000" dirty="0" err="1" smtClean="0"/>
              <a:t>health</a:t>
            </a:r>
            <a:r>
              <a:rPr lang="ru-RU" sz="2000" dirty="0" smtClean="0"/>
              <a:t> </a:t>
            </a:r>
            <a:r>
              <a:rPr lang="ru-RU" sz="2000" dirty="0" err="1" smtClean="0"/>
              <a:t>and</a:t>
            </a:r>
            <a:r>
              <a:rPr lang="ru-RU" sz="2000" dirty="0" smtClean="0"/>
              <a:t> </a:t>
            </a:r>
            <a:r>
              <a:rPr lang="ru-RU" sz="2000" dirty="0" err="1" smtClean="0"/>
              <a:t>safety</a:t>
            </a:r>
            <a:r>
              <a:rPr lang="ru-RU" sz="2000" dirty="0" smtClean="0"/>
              <a:t> </a:t>
            </a:r>
            <a:r>
              <a:rPr lang="ru-RU" sz="2000" dirty="0" err="1" smtClean="0"/>
              <a:t>directly</a:t>
            </a:r>
            <a:r>
              <a:rPr lang="ru-RU" sz="2000" dirty="0" smtClean="0"/>
              <a:t> </a:t>
            </a:r>
            <a:r>
              <a:rPr lang="ru-RU" sz="2000" dirty="0" err="1" smtClean="0"/>
              <a:t>in</a:t>
            </a:r>
            <a:r>
              <a:rPr lang="ru-RU" sz="2000" dirty="0" smtClean="0"/>
              <a:t> </a:t>
            </a:r>
            <a:r>
              <a:rPr lang="ru-RU" sz="2000" dirty="0" err="1" smtClean="0"/>
              <a:t>the</a:t>
            </a:r>
            <a:r>
              <a:rPr lang="ru-RU" sz="2000" dirty="0" smtClean="0"/>
              <a:t> </a:t>
            </a:r>
            <a:r>
              <a:rPr lang="ru-RU" sz="2000" dirty="0" err="1" smtClean="0"/>
              <a:t>workplace</a:t>
            </a:r>
            <a:r>
              <a:rPr lang="ru-RU" sz="2000" dirty="0" smtClean="0"/>
              <a:t>, </a:t>
            </a:r>
            <a:r>
              <a:rPr lang="ru-RU" sz="2000" dirty="0" err="1" smtClean="0"/>
              <a:t>to</a:t>
            </a:r>
            <a:r>
              <a:rPr lang="ru-RU" sz="2000" dirty="0" smtClean="0"/>
              <a:t> </a:t>
            </a:r>
            <a:r>
              <a:rPr lang="ru-RU" sz="2000" dirty="0" err="1" smtClean="0"/>
              <a:t>have</a:t>
            </a:r>
            <a:r>
              <a:rPr lang="ru-RU" sz="2000" dirty="0" smtClean="0"/>
              <a:t> </a:t>
            </a:r>
            <a:r>
              <a:rPr lang="ru-RU" sz="2000" dirty="0" err="1" smtClean="0"/>
              <a:t>representatives</a:t>
            </a:r>
            <a:r>
              <a:rPr lang="ru-RU" sz="2000" dirty="0" smtClean="0"/>
              <a:t> </a:t>
            </a:r>
            <a:r>
              <a:rPr lang="ru-RU" sz="2000" dirty="0" err="1" smtClean="0"/>
              <a:t>in</a:t>
            </a:r>
            <a:r>
              <a:rPr lang="ru-RU" sz="2000" dirty="0" smtClean="0"/>
              <a:t> </a:t>
            </a:r>
            <a:r>
              <a:rPr lang="ru-RU" sz="2000" dirty="0" err="1" smtClean="0"/>
              <a:t>company</a:t>
            </a:r>
            <a:r>
              <a:rPr lang="ru-RU" sz="2000" dirty="0" smtClean="0"/>
              <a:t> </a:t>
            </a:r>
            <a:r>
              <a:rPr lang="ru-RU" sz="2000" dirty="0" err="1" smtClean="0"/>
              <a:t>management</a:t>
            </a:r>
            <a:r>
              <a:rPr lang="ru-RU" sz="2000" dirty="0" smtClean="0"/>
              <a:t>, </a:t>
            </a:r>
            <a:r>
              <a:rPr lang="ru-RU" sz="2000" dirty="0" err="1" smtClean="0"/>
              <a:t>and</a:t>
            </a:r>
            <a:r>
              <a:rPr lang="ru-RU" sz="2000" dirty="0" smtClean="0"/>
              <a:t> </a:t>
            </a:r>
            <a:r>
              <a:rPr lang="ru-RU" sz="2000" dirty="0" err="1" smtClean="0"/>
              <a:t>to</a:t>
            </a:r>
            <a:r>
              <a:rPr lang="ru-RU" sz="2000" dirty="0" smtClean="0"/>
              <a:t> </a:t>
            </a:r>
            <a:r>
              <a:rPr lang="ru-RU" sz="2000" dirty="0" err="1" smtClean="0"/>
              <a:t>negotiate</a:t>
            </a:r>
            <a:r>
              <a:rPr lang="ru-RU" sz="2000" dirty="0" smtClean="0"/>
              <a:t> </a:t>
            </a:r>
            <a:r>
              <a:rPr lang="ru-RU" sz="2000" dirty="0" err="1" smtClean="0"/>
              <a:t>with</a:t>
            </a:r>
            <a:r>
              <a:rPr lang="ru-RU" sz="2000" dirty="0" smtClean="0"/>
              <a:t> </a:t>
            </a:r>
            <a:r>
              <a:rPr lang="ru-RU" sz="2000" dirty="0" err="1" smtClean="0"/>
              <a:t>managers</a:t>
            </a:r>
            <a:r>
              <a:rPr lang="ru-RU" sz="2000" dirty="0" smtClean="0"/>
              <a:t> </a:t>
            </a:r>
            <a:r>
              <a:rPr lang="ru-RU" sz="2000" dirty="0" err="1" smtClean="0"/>
              <a:t>on</a:t>
            </a:r>
            <a:r>
              <a:rPr lang="ru-RU" sz="2000" dirty="0" smtClean="0"/>
              <a:t> </a:t>
            </a:r>
            <a:r>
              <a:rPr lang="ru-RU" sz="2000" dirty="0" err="1" smtClean="0"/>
              <a:t>terms</a:t>
            </a:r>
            <a:r>
              <a:rPr lang="ru-RU" sz="2000" dirty="0" smtClean="0"/>
              <a:t> </a:t>
            </a:r>
            <a:r>
              <a:rPr lang="ru-RU" sz="2000" dirty="0" err="1" smtClean="0"/>
              <a:t>and</a:t>
            </a:r>
            <a:r>
              <a:rPr lang="ru-RU" sz="2000" dirty="0" smtClean="0"/>
              <a:t> </a:t>
            </a:r>
            <a:r>
              <a:rPr lang="ru-RU" sz="2000" dirty="0" err="1" smtClean="0"/>
              <a:t>conditions</a:t>
            </a:r>
            <a:r>
              <a:rPr lang="ru-RU" sz="2000" dirty="0" smtClean="0"/>
              <a:t> </a:t>
            </a:r>
            <a:r>
              <a:rPr lang="ru-RU" sz="2000" dirty="0" err="1" smtClean="0"/>
              <a:t>of</a:t>
            </a:r>
            <a:r>
              <a:rPr lang="ru-RU" sz="2000" dirty="0" smtClean="0"/>
              <a:t> </a:t>
            </a:r>
            <a:r>
              <a:rPr lang="ru-RU" sz="2000" dirty="0" err="1" smtClean="0"/>
              <a:t>employment</a:t>
            </a:r>
            <a:r>
              <a:rPr lang="ru-RU" sz="2000" dirty="0" smtClean="0"/>
              <a:t>, </a:t>
            </a:r>
            <a:r>
              <a:rPr lang="ru-RU" sz="2000" dirty="0" err="1" smtClean="0"/>
              <a:t>facility</a:t>
            </a:r>
            <a:r>
              <a:rPr lang="ru-RU" sz="2000" dirty="0" smtClean="0"/>
              <a:t> </a:t>
            </a:r>
            <a:r>
              <a:rPr lang="ru-RU" sz="2000" dirty="0" err="1" smtClean="0"/>
              <a:t>design</a:t>
            </a:r>
            <a:r>
              <a:rPr lang="ru-RU" sz="2000" dirty="0" smtClean="0"/>
              <a:t>, </a:t>
            </a:r>
            <a:r>
              <a:rPr lang="ru-RU" sz="2000" dirty="0" err="1" smtClean="0"/>
              <a:t>personnel</a:t>
            </a:r>
            <a:r>
              <a:rPr lang="ru-RU" sz="2000" dirty="0" smtClean="0"/>
              <a:t> </a:t>
            </a:r>
            <a:r>
              <a:rPr lang="ru-RU" sz="2000" dirty="0" err="1" smtClean="0"/>
              <a:t>movements</a:t>
            </a:r>
            <a:r>
              <a:rPr lang="ru-RU" sz="2000" dirty="0" smtClean="0"/>
              <a:t>, </a:t>
            </a:r>
            <a:r>
              <a:rPr lang="ru-RU" sz="2000" dirty="0" err="1" smtClean="0"/>
              <a:t>and</a:t>
            </a:r>
            <a:r>
              <a:rPr lang="ru-RU" sz="2000" dirty="0" smtClean="0"/>
              <a:t> </a:t>
            </a:r>
            <a:r>
              <a:rPr lang="ru-RU" sz="2000" dirty="0" err="1" smtClean="0"/>
              <a:t>the</a:t>
            </a:r>
            <a:r>
              <a:rPr lang="ru-RU" sz="2000" dirty="0" smtClean="0"/>
              <a:t> </a:t>
            </a:r>
            <a:r>
              <a:rPr lang="ru-RU" sz="2000" dirty="0" err="1" smtClean="0"/>
              <a:t>allocation</a:t>
            </a:r>
            <a:r>
              <a:rPr lang="ru-RU" sz="2000" dirty="0" smtClean="0"/>
              <a:t> </a:t>
            </a:r>
            <a:r>
              <a:rPr lang="ru-RU" sz="2000" dirty="0" err="1" smtClean="0"/>
              <a:t>of</a:t>
            </a:r>
            <a:r>
              <a:rPr lang="ru-RU" sz="2000" dirty="0" smtClean="0"/>
              <a:t> </a:t>
            </a:r>
            <a:r>
              <a:rPr lang="ru-RU" sz="2000" dirty="0" err="1" smtClean="0"/>
              <a:t>funds</a:t>
            </a:r>
            <a:r>
              <a:rPr lang="ru-RU" sz="2000" dirty="0" smtClean="0"/>
              <a:t> </a:t>
            </a:r>
            <a:r>
              <a:rPr lang="ru-RU" sz="2000" dirty="0" err="1" smtClean="0"/>
              <a:t>for</a:t>
            </a:r>
            <a:r>
              <a:rPr lang="ru-RU" sz="2000" dirty="0" smtClean="0"/>
              <a:t> </a:t>
            </a:r>
            <a:r>
              <a:rPr lang="ru-RU" sz="2000" dirty="0" err="1" smtClean="0"/>
              <a:t>research</a:t>
            </a:r>
            <a:r>
              <a:rPr lang="ru-RU" sz="2000" dirty="0" smtClean="0"/>
              <a:t>, </a:t>
            </a:r>
            <a:r>
              <a:rPr lang="ru-RU" sz="2000" dirty="0" err="1" smtClean="0"/>
              <a:t>development</a:t>
            </a:r>
            <a:r>
              <a:rPr lang="ru-RU" sz="2000" dirty="0" smtClean="0"/>
              <a:t> </a:t>
            </a:r>
            <a:r>
              <a:rPr lang="ru-RU" sz="2000" dirty="0" err="1" smtClean="0"/>
              <a:t>programs</a:t>
            </a:r>
            <a:r>
              <a:rPr lang="ru-RU" sz="2000" dirty="0" smtClean="0"/>
              <a:t>, </a:t>
            </a:r>
            <a:r>
              <a:rPr lang="ru-RU" sz="2000" dirty="0" err="1" smtClean="0"/>
              <a:t>and</a:t>
            </a:r>
            <a:r>
              <a:rPr lang="ru-RU" sz="2000" dirty="0" smtClean="0"/>
              <a:t> </a:t>
            </a:r>
            <a:r>
              <a:rPr lang="ru-RU" sz="2000" dirty="0" err="1" smtClean="0"/>
              <a:t>worker</a:t>
            </a:r>
            <a:r>
              <a:rPr lang="ru-RU" sz="2000" dirty="0" smtClean="0"/>
              <a:t> </a:t>
            </a:r>
            <a:r>
              <a:rPr lang="ru-RU" sz="2000" dirty="0" err="1" smtClean="0"/>
              <a:t>training</a:t>
            </a:r>
            <a:r>
              <a:rPr lang="ru-RU" sz="2000" dirty="0" smtClean="0"/>
              <a:t>. </a:t>
            </a:r>
            <a:r>
              <a:rPr lang="ru-RU" sz="2000" dirty="0" err="1" smtClean="0"/>
              <a:t>These</a:t>
            </a:r>
            <a:r>
              <a:rPr lang="ru-RU" sz="2000" dirty="0" smtClean="0"/>
              <a:t> </a:t>
            </a:r>
            <a:r>
              <a:rPr lang="ru-RU" sz="2000" dirty="0" err="1" smtClean="0"/>
              <a:t>programs</a:t>
            </a:r>
            <a:r>
              <a:rPr lang="ru-RU" sz="2000" dirty="0" smtClean="0"/>
              <a:t> </a:t>
            </a:r>
            <a:r>
              <a:rPr lang="ru-RU" sz="2000" dirty="0" err="1" smtClean="0"/>
              <a:t>aim</a:t>
            </a:r>
            <a:r>
              <a:rPr lang="ru-RU" sz="2000" dirty="0" smtClean="0"/>
              <a:t> </a:t>
            </a:r>
            <a:r>
              <a:rPr lang="ru-RU" sz="2000" dirty="0" err="1" smtClean="0"/>
              <a:t>to</a:t>
            </a:r>
            <a:r>
              <a:rPr lang="ru-RU" sz="2000" dirty="0" smtClean="0"/>
              <a:t> </a:t>
            </a:r>
            <a:r>
              <a:rPr lang="ru-RU" sz="2000" dirty="0" err="1" smtClean="0"/>
              <a:t>create</a:t>
            </a:r>
            <a:r>
              <a:rPr lang="ru-RU" sz="2000" dirty="0" smtClean="0"/>
              <a:t>, </a:t>
            </a:r>
            <a:r>
              <a:rPr lang="ru-RU" sz="2000" dirty="0" err="1" smtClean="0"/>
              <a:t>within</a:t>
            </a:r>
            <a:r>
              <a:rPr lang="ru-RU" sz="2000" dirty="0" smtClean="0"/>
              <a:t> </a:t>
            </a:r>
            <a:r>
              <a:rPr lang="ru-RU" sz="2000" dirty="0" err="1" smtClean="0"/>
              <a:t>government</a:t>
            </a:r>
            <a:r>
              <a:rPr lang="ru-RU" sz="2000" dirty="0" smtClean="0"/>
              <a:t> </a:t>
            </a:r>
            <a:r>
              <a:rPr lang="ru-RU" sz="2000" dirty="0" err="1" smtClean="0"/>
              <a:t>agencies</a:t>
            </a:r>
            <a:r>
              <a:rPr lang="ru-RU" sz="2000" dirty="0" smtClean="0"/>
              <a:t> </a:t>
            </a:r>
            <a:r>
              <a:rPr lang="ru-RU" sz="2000" dirty="0" err="1" smtClean="0"/>
              <a:t>and</a:t>
            </a:r>
            <a:r>
              <a:rPr lang="ru-RU" sz="2000" dirty="0" smtClean="0"/>
              <a:t> </a:t>
            </a:r>
            <a:r>
              <a:rPr lang="ru-RU" sz="2000" dirty="0" err="1" smtClean="0"/>
              <a:t>private</a:t>
            </a:r>
            <a:r>
              <a:rPr lang="ru-RU" sz="2000" dirty="0" smtClean="0"/>
              <a:t> </a:t>
            </a:r>
            <a:r>
              <a:rPr lang="ru-RU" sz="2000" dirty="0" err="1" smtClean="0"/>
              <a:t>firms</a:t>
            </a:r>
            <a:r>
              <a:rPr lang="ru-RU" sz="2000" dirty="0" smtClean="0"/>
              <a:t>, </a:t>
            </a:r>
            <a:r>
              <a:rPr lang="ru-RU" sz="2000" dirty="0" err="1" smtClean="0"/>
              <a:t>cooperative</a:t>
            </a:r>
            <a:r>
              <a:rPr lang="ru-RU" sz="2000" dirty="0" smtClean="0"/>
              <a:t> </a:t>
            </a:r>
            <a:r>
              <a:rPr lang="ru-RU" sz="2000" dirty="0" err="1" smtClean="0"/>
              <a:t>and</a:t>
            </a:r>
            <a:r>
              <a:rPr lang="ru-RU" sz="2000" dirty="0" smtClean="0"/>
              <a:t> </a:t>
            </a:r>
            <a:r>
              <a:rPr lang="ru-RU" sz="2000" dirty="0" err="1" smtClean="0"/>
              <a:t>supportive</a:t>
            </a:r>
            <a:r>
              <a:rPr lang="ru-RU" sz="2000" dirty="0" smtClean="0"/>
              <a:t> </a:t>
            </a:r>
            <a:r>
              <a:rPr lang="ru-RU" sz="2000" dirty="0" err="1" smtClean="0"/>
              <a:t>relationships</a:t>
            </a:r>
            <a:r>
              <a:rPr lang="ru-RU" sz="2000" dirty="0" smtClean="0"/>
              <a:t> </a:t>
            </a:r>
            <a:r>
              <a:rPr lang="ru-RU" sz="2000" dirty="0" err="1" smtClean="0"/>
              <a:t>between</a:t>
            </a:r>
            <a:r>
              <a:rPr lang="ru-RU" sz="2000" dirty="0" smtClean="0"/>
              <a:t> </a:t>
            </a:r>
            <a:r>
              <a:rPr lang="ru-RU" sz="2000" dirty="0" err="1" smtClean="0"/>
              <a:t>managers</a:t>
            </a:r>
            <a:r>
              <a:rPr lang="ru-RU" sz="2000" dirty="0" smtClean="0"/>
              <a:t> </a:t>
            </a:r>
            <a:r>
              <a:rPr lang="ru-RU" sz="2000" dirty="0" err="1" smtClean="0"/>
              <a:t>and</a:t>
            </a:r>
            <a:r>
              <a:rPr lang="ru-RU" sz="2000" dirty="0" smtClean="0"/>
              <a:t> </a:t>
            </a:r>
            <a:r>
              <a:rPr lang="ru-RU" sz="2000" dirty="0" err="1" smtClean="0"/>
              <a:t>rank-and-file</a:t>
            </a:r>
            <a:r>
              <a:rPr lang="ru-RU" sz="2000" dirty="0" smtClean="0"/>
              <a:t> </a:t>
            </a:r>
            <a:r>
              <a:rPr lang="ru-RU" sz="2000" dirty="0" err="1" smtClean="0"/>
              <a:t>employees</a:t>
            </a:r>
            <a:r>
              <a:rPr lang="ru-RU" sz="2000" dirty="0" smtClean="0"/>
              <a:t>.</a:t>
            </a:r>
            <a:endParaRPr lang="ru-RU" sz="2000" dirty="0"/>
          </a:p>
        </p:txBody>
      </p:sp>
    </p:spTree>
    <p:extLst>
      <p:ext uri="{BB962C8B-B14F-4D97-AF65-F5344CB8AC3E}">
        <p14:creationId xmlns:p14="http://schemas.microsoft.com/office/powerpoint/2010/main" val="5524751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814" y="353695"/>
            <a:ext cx="7948371" cy="492443"/>
          </a:xfrm>
        </p:spPr>
        <p:txBody>
          <a:bodyPr/>
          <a:lstStyle/>
          <a:p>
            <a:pPr algn="ctr"/>
            <a:r>
              <a:rPr lang="en-US" i="1" dirty="0"/>
              <a:t>Policy implementation process and </a:t>
            </a:r>
            <a:r>
              <a:rPr lang="en-US" i="1" dirty="0" smtClean="0"/>
              <a:t>outcomes</a:t>
            </a:r>
            <a:endParaRPr lang="ru-RU" dirty="0"/>
          </a:p>
        </p:txBody>
      </p:sp>
      <p:sp>
        <p:nvSpPr>
          <p:cNvPr id="3" name="Текст 2"/>
          <p:cNvSpPr>
            <a:spLocks noGrp="1"/>
          </p:cNvSpPr>
          <p:nvPr>
            <p:ph type="body" idx="1"/>
          </p:nvPr>
        </p:nvSpPr>
        <p:spPr>
          <a:xfrm>
            <a:off x="304800" y="849248"/>
            <a:ext cx="8610600" cy="5816977"/>
          </a:xfrm>
        </p:spPr>
        <p:txBody>
          <a:bodyPr/>
          <a:lstStyle/>
          <a:p>
            <a:r>
              <a:rPr lang="en-US" sz="1800" dirty="0">
                <a:latin typeface="Arial" panose="020B0604020202020204" pitchFamily="34" charset="0"/>
                <a:cs typeface="Arial" panose="020B0604020202020204" pitchFamily="34" charset="0"/>
              </a:rPr>
              <a:t>In the period from the </a:t>
            </a:r>
            <a:r>
              <a:rPr lang="en-US" sz="1800" dirty="0" err="1">
                <a:latin typeface="Arial" panose="020B0604020202020204" pitchFamily="34" charset="0"/>
                <a:cs typeface="Arial" panose="020B0604020202020204" pitchFamily="34" charset="0"/>
              </a:rPr>
              <a:t>50s</a:t>
            </a:r>
            <a:r>
              <a:rPr lang="en-US" sz="1800" dirty="0">
                <a:latin typeface="Arial" panose="020B0604020202020204" pitchFamily="34" charset="0"/>
                <a:cs typeface="Arial" panose="020B0604020202020204" pitchFamily="34" charset="0"/>
              </a:rPr>
              <a:t> to the early </a:t>
            </a:r>
            <a:r>
              <a:rPr lang="en-US" sz="1800" dirty="0" err="1">
                <a:latin typeface="Arial" panose="020B0604020202020204" pitchFamily="34" charset="0"/>
                <a:cs typeface="Arial" panose="020B0604020202020204" pitchFamily="34" charset="0"/>
              </a:rPr>
              <a:t>70s</a:t>
            </a:r>
            <a:r>
              <a:rPr lang="en-US" sz="1800" dirty="0">
                <a:latin typeface="Arial" panose="020B0604020202020204" pitchFamily="34" charset="0"/>
                <a:cs typeface="Arial" panose="020B0604020202020204" pitchFamily="34" charset="0"/>
              </a:rPr>
              <a:t>, the "democratic corporate" model of the Swedish conciliation system operated with greater efficiency than in 1976-1991. Until 1975, Sweden managed to maintain a balance between differentiation and integration. Structurally, the ruling </a:t>
            </a:r>
            <a:r>
              <a:rPr lang="ru-RU" sz="1800" dirty="0" err="1">
                <a:latin typeface="Arial" panose="020B0604020202020204" pitchFamily="34" charset="0"/>
                <a:cs typeface="Arial" panose="020B0604020202020204" pitchFamily="34" charset="0"/>
              </a:rPr>
              <a:t>SD</a:t>
            </a:r>
            <a:r>
              <a:rPr lang="en-US" sz="1800" dirty="0">
                <a:latin typeface="Arial" panose="020B0604020202020204" pitchFamily="34" charset="0"/>
                <a:cs typeface="Arial" panose="020B0604020202020204" pitchFamily="34" charset="0"/>
              </a:rPr>
              <a:t>W</a:t>
            </a:r>
            <a:r>
              <a:rPr lang="ru-RU" sz="1800" dirty="0" err="1">
                <a:latin typeface="Arial" panose="020B0604020202020204" pitchFamily="34" charset="0"/>
                <a:cs typeface="Arial" panose="020B0604020202020204" pitchFamily="34" charset="0"/>
              </a:rPr>
              <a:t>PS</a:t>
            </a:r>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led a unified social democratic state. The central government controlled financial institutions. Both private business and trade unions were fairly centralized. </a:t>
            </a:r>
            <a:endParaRPr lang="ru-RU" sz="1800" dirty="0" smtClean="0">
              <a:latin typeface="Arial" panose="020B0604020202020204" pitchFamily="34" charset="0"/>
              <a:cs typeface="Arial" panose="020B0604020202020204" pitchFamily="34" charset="0"/>
            </a:endParaRPr>
          </a:p>
          <a:p>
            <a:r>
              <a:rPr lang="en-US" sz="1800" dirty="0" smtClean="0">
                <a:latin typeface="Arial" panose="020B0604020202020204" pitchFamily="34" charset="0"/>
                <a:cs typeface="Arial" panose="020B0604020202020204" pitchFamily="34" charset="0"/>
              </a:rPr>
              <a:t>Collective </a:t>
            </a:r>
            <a:r>
              <a:rPr lang="en-US" sz="1800" dirty="0">
                <a:latin typeface="Arial" panose="020B0604020202020204" pitchFamily="34" charset="0"/>
                <a:cs typeface="Arial" panose="020B0604020202020204" pitchFamily="34" charset="0"/>
              </a:rPr>
              <a:t>agreements between these two organizations were concluded at the national level. By conflicting and cooperating, business and trade unions acted as partners negotiating the terms of an inter-class compromise. Strong trade unions ensured equal wages for workers. </a:t>
            </a:r>
            <a:endParaRPr lang="ru-RU" sz="1800" dirty="0" smtClean="0">
              <a:latin typeface="Arial" panose="020B0604020202020204" pitchFamily="34" charset="0"/>
              <a:cs typeface="Arial" panose="020B0604020202020204" pitchFamily="34" charset="0"/>
            </a:endParaRPr>
          </a:p>
          <a:p>
            <a:r>
              <a:rPr lang="en-US" sz="1800" dirty="0" smtClean="0">
                <a:latin typeface="Arial" panose="020B0604020202020204" pitchFamily="34" charset="0"/>
                <a:cs typeface="Arial" panose="020B0604020202020204" pitchFamily="34" charset="0"/>
              </a:rPr>
              <a:t>Culturally</a:t>
            </a:r>
            <a:r>
              <a:rPr lang="en-US" sz="1800" dirty="0">
                <a:latin typeface="Arial" panose="020B0604020202020204" pitchFamily="34" charset="0"/>
                <a:cs typeface="Arial" panose="020B0604020202020204" pitchFamily="34" charset="0"/>
              </a:rPr>
              <a:t>, the main values of the Swedes were the realization of material interests through pragmatic strategies. Great importance was attached to collectivism — national solidarity, family status, procedural consensus — and personal freedom. The Swedes' ideas about the interaction between rulers and the governed included both equality and freedom. They wanted equal access to politicians, but at the same time recognized the authority of specialists, planners, technicians. From a behavioral point of view, the main leadership roles belonged to specialists, intermediaries and acting politicians. </a:t>
            </a:r>
            <a:endParaRPr lang="ru-RU" sz="1800" dirty="0" smtClean="0">
              <a:latin typeface="Arial" panose="020B0604020202020204" pitchFamily="34" charset="0"/>
              <a:cs typeface="Arial" panose="020B0604020202020204" pitchFamily="34" charset="0"/>
            </a:endParaRPr>
          </a:p>
          <a:p>
            <a:r>
              <a:rPr lang="en-US" sz="1800" dirty="0" smtClean="0">
                <a:latin typeface="Arial" panose="020B0604020202020204" pitchFamily="34" charset="0"/>
                <a:cs typeface="Arial" panose="020B0604020202020204" pitchFamily="34" charset="0"/>
              </a:rPr>
              <a:t>Some </a:t>
            </a:r>
            <a:r>
              <a:rPr lang="en-US" sz="1800" dirty="0">
                <a:latin typeface="Arial" panose="020B0604020202020204" pitchFamily="34" charset="0"/>
                <a:cs typeface="Arial" panose="020B0604020202020204" pitchFamily="34" charset="0"/>
              </a:rPr>
              <a:t>individuals actively participated in political life. Massive support for the Swedish conciliation system was provided by close ties with economic groups of influence and stable party preferences, especially the </a:t>
            </a:r>
            <a:r>
              <a:rPr lang="ru-RU" sz="1800" dirty="0" err="1">
                <a:latin typeface="Arial" panose="020B0604020202020204" pitchFamily="34" charset="0"/>
                <a:cs typeface="Arial" panose="020B0604020202020204" pitchFamily="34" charset="0"/>
              </a:rPr>
              <a:t>SD</a:t>
            </a:r>
            <a:r>
              <a:rPr lang="en-US" sz="1800" dirty="0">
                <a:latin typeface="Arial" panose="020B0604020202020204" pitchFamily="34" charset="0"/>
                <a:cs typeface="Arial" panose="020B0604020202020204" pitchFamily="34" charset="0"/>
              </a:rPr>
              <a:t>W</a:t>
            </a:r>
            <a:r>
              <a:rPr lang="ru-RU" sz="1800" dirty="0" err="1">
                <a:latin typeface="Arial" panose="020B0604020202020204" pitchFamily="34" charset="0"/>
                <a:cs typeface="Arial" panose="020B0604020202020204" pitchFamily="34" charset="0"/>
              </a:rPr>
              <a:t>PS</a:t>
            </a:r>
            <a:r>
              <a:rPr lang="ru-RU"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a:t>
            </a:r>
            <a:endParaRPr lang="ru-RU"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338374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457200"/>
            <a:ext cx="8534400" cy="4832092"/>
          </a:xfrm>
          <a:prstGeom prst="rect">
            <a:avLst/>
          </a:prstGeom>
        </p:spPr>
        <p:txBody>
          <a:bodyPr wrap="square">
            <a:spAutoFit/>
          </a:bodyPr>
          <a:lstStyle/>
          <a:p>
            <a:r>
              <a:rPr lang="ru-RU" sz="2800" dirty="0" err="1" smtClean="0">
                <a:latin typeface="Arial" panose="020B0604020202020204" pitchFamily="34" charset="0"/>
                <a:cs typeface="Arial" panose="020B0604020202020204" pitchFamily="34" charset="0"/>
              </a:rPr>
              <a:t>However</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in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1980s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structural</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cultural</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and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behavioral</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tensions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began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to</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hinder</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reconciliation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of</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differences</a:t>
            </a:r>
            <a:r>
              <a:rPr lang="ru-RU" sz="2800" dirty="0" smtClean="0">
                <a:latin typeface="Arial" panose="020B0604020202020204" pitchFamily="34" charset="0"/>
                <a:cs typeface="Arial" panose="020B0604020202020204" pitchFamily="34" charset="0"/>
              </a:rPr>
              <a:t>. </a:t>
            </a:r>
          </a:p>
          <a:p>
            <a:r>
              <a:rPr lang="ru-RU" sz="2800" dirty="0" err="1" smtClean="0">
                <a:latin typeface="Arial" panose="020B0604020202020204" pitchFamily="34" charset="0"/>
                <a:cs typeface="Arial" panose="020B0604020202020204" pitchFamily="34" charset="0"/>
              </a:rPr>
              <a:t>The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balance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between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differentiation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and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integration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was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disrupted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resulting</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in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increased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disunity</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structural</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relationships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between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labor</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business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political</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parties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and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Government</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have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become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more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conflictual</a:t>
            </a:r>
            <a:r>
              <a:rPr lang="ru-RU" sz="2800" dirty="0" smtClean="0">
                <a:latin typeface="Arial" panose="020B0604020202020204" pitchFamily="34" charset="0"/>
                <a:cs typeface="Arial" panose="020B0604020202020204" pitchFamily="34" charset="0"/>
              </a:rPr>
              <a:t>. </a:t>
            </a:r>
          </a:p>
          <a:p>
            <a:r>
              <a:rPr lang="ru-RU" sz="2800" dirty="0" err="1" smtClean="0">
                <a:latin typeface="Arial" panose="020B0604020202020204" pitchFamily="34" charset="0"/>
                <a:cs typeface="Arial" panose="020B0604020202020204" pitchFamily="34" charset="0"/>
              </a:rPr>
              <a:t>The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desire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for</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solidarity</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has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weakened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in</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all</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these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organizations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political</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process</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testified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to</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the</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increased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heterogeneity</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and</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disunity</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of</a:t>
            </a:r>
            <a:r>
              <a:rPr lang="ru-RU" sz="2800" dirty="0" smtClean="0">
                <a:latin typeface="Arial" panose="020B0604020202020204" pitchFamily="34" charset="0"/>
                <a:cs typeface="Arial" panose="020B0604020202020204" pitchFamily="34" charset="0"/>
              </a:rPr>
              <a:t> </a:t>
            </a:r>
            <a:r>
              <a:rPr lang="ru-RU" sz="2800" dirty="0" err="1" smtClean="0">
                <a:latin typeface="Arial" panose="020B0604020202020204" pitchFamily="34" charset="0"/>
                <a:cs typeface="Arial" panose="020B0604020202020204" pitchFamily="34" charset="0"/>
              </a:rPr>
              <a:t>society</a:t>
            </a:r>
            <a:r>
              <a:rPr lang="ru-RU" sz="2800" dirty="0" smtClean="0">
                <a:latin typeface="Arial" panose="020B0604020202020204" pitchFamily="34" charset="0"/>
                <a:cs typeface="Arial" panose="020B0604020202020204" pitchFamily="34" charset="0"/>
              </a:rPr>
              <a:t>.</a:t>
            </a:r>
            <a:endParaRPr lang="ru-RU"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22067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7200" y="304800"/>
            <a:ext cx="8458200" cy="5940088"/>
          </a:xfrm>
          <a:prstGeom prst="rect">
            <a:avLst/>
          </a:prstGeom>
        </p:spPr>
        <p:txBody>
          <a:bodyPr wrap="square">
            <a:spAutoFit/>
          </a:bodyPr>
          <a:lstStyle/>
          <a:p>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disunity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was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especially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reflected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trade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union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movement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After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decentralizing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process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concluding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employment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contracts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1982, </a:t>
            </a:r>
            <a:r>
              <a:rPr lang="ru-RU" sz="2000" dirty="0" err="1" smtClean="0">
                <a:latin typeface="Arial" panose="020B0604020202020204" pitchFamily="34" charset="0"/>
                <a:cs typeface="Arial" panose="020B0604020202020204" pitchFamily="34" charset="0"/>
              </a:rPr>
              <a:t>wage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inequality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increased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Large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associations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such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Confederation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Swedish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Trade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Unions</a:t>
            </a:r>
            <a:r>
              <a:rPr lang="ru-RU" sz="2000"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STU</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have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practically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ceased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conclude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collective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agreements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with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Swedish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Employers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Confederation</a:t>
            </a:r>
            <a:r>
              <a:rPr lang="ru-RU" sz="2000" dirty="0" smtClean="0">
                <a:latin typeface="Arial" panose="020B0604020202020204" pitchFamily="34" charset="0"/>
                <a:cs typeface="Arial" panose="020B0604020202020204" pitchFamily="34" charset="0"/>
              </a:rPr>
              <a:t> (S</a:t>
            </a:r>
            <a:r>
              <a:rPr lang="en-US" sz="2000" dirty="0" smtClean="0">
                <a:latin typeface="Arial" panose="020B0604020202020204" pitchFamily="34" charset="0"/>
                <a:cs typeface="Arial" panose="020B0604020202020204" pitchFamily="34" charset="0"/>
              </a:rPr>
              <a:t>EC</a:t>
            </a:r>
            <a:r>
              <a:rPr lang="ru-RU" sz="2000" dirty="0" smtClean="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r>
              <a:rPr lang="ru-RU" sz="2000" dirty="0" err="1" smtClean="0">
                <a:latin typeface="Arial" panose="020B0604020202020204" pitchFamily="34" charset="0"/>
                <a:cs typeface="Arial" panose="020B0604020202020204" pitchFamily="34" charset="0"/>
              </a:rPr>
              <a:t>Sectoral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solidarity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threatened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undermine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national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class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unity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Companies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provided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specific</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benefits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union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member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workers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bonuses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pensions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health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insurance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 </a:t>
            </a:r>
            <a:r>
              <a:rPr lang="ru-RU" sz="2000" dirty="0" err="1" smtClean="0">
                <a:latin typeface="Arial" panose="020B0604020202020204" pitchFamily="34" charset="0"/>
                <a:cs typeface="Arial" panose="020B0604020202020204" pitchFamily="34" charset="0"/>
              </a:rPr>
              <a:t>share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corporate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profits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Conflicts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began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between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trade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unions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representing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public</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private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structures</a:t>
            </a:r>
            <a:r>
              <a:rPr lang="ru-RU" sz="2000" dirty="0" smtClean="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union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municipal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workers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demanded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higher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wages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for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employees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municipal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subordination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increased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allocations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for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social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security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greater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income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equality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 </a:t>
            </a:r>
            <a:r>
              <a:rPr lang="ru-RU" sz="2000" dirty="0" err="1" smtClean="0">
                <a:latin typeface="Arial" panose="020B0604020202020204" pitchFamily="34" charset="0"/>
                <a:cs typeface="Arial" panose="020B0604020202020204" pitchFamily="34" charset="0"/>
              </a:rPr>
              <a:t>return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centralized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collective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bargaining</a:t>
            </a:r>
            <a:r>
              <a:rPr lang="ru-RU" sz="2000" dirty="0" smtClean="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contrast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influential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trade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unions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Central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Organization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Employees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Unions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Swedish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Confederation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Professional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Associations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Federation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Civil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Servants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well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trade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unions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uniting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highly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skilled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workers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metallurgists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mechanics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who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worked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private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export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corporations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supported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wage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inequality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decentralization</a:t>
            </a:r>
            <a:r>
              <a:rPr lang="ru-RU" sz="2000" dirty="0" smtClean="0">
                <a:latin typeface="Arial" panose="020B0604020202020204" pitchFamily="34" charset="0"/>
                <a:cs typeface="Arial" panose="020B0604020202020204" pitchFamily="34" charset="0"/>
              </a:rPr>
              <a:t> — </a:t>
            </a:r>
            <a:r>
              <a:rPr lang="ru-RU" sz="2000" dirty="0" err="1" smtClean="0">
                <a:latin typeface="Arial" panose="020B0604020202020204" pitchFamily="34" charset="0"/>
                <a:cs typeface="Arial" panose="020B0604020202020204" pitchFamily="34" charset="0"/>
              </a:rPr>
              <a:t>collective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bargaining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level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individual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firms</a:t>
            </a:r>
            <a:r>
              <a:rPr lang="ru-RU" sz="2000" dirty="0" smtClean="0">
                <a:latin typeface="Arial" panose="020B0604020202020204" pitchFamily="34" charset="0"/>
                <a:cs typeface="Arial" panose="020B0604020202020204" pitchFamily="34" charset="0"/>
              </a:rPr>
              <a:t>.</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54547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1000" y="457200"/>
            <a:ext cx="8610600" cy="6124754"/>
          </a:xfrm>
          <a:prstGeom prst="rect">
            <a:avLst/>
          </a:prstGeom>
        </p:spPr>
        <p:txBody>
          <a:bodyPr wrap="square">
            <a:spAutoFit/>
          </a:bodyPr>
          <a:lstStyle/>
          <a:p>
            <a:r>
              <a:rPr lang="ru-RU" sz="2800" dirty="0" err="1" smtClean="0"/>
              <a:t>Trade</a:t>
            </a:r>
            <a:r>
              <a:rPr lang="ru-RU" sz="2800" dirty="0" smtClean="0"/>
              <a:t> </a:t>
            </a:r>
            <a:r>
              <a:rPr lang="ru-RU" sz="2800" dirty="0" err="1" smtClean="0"/>
              <a:t>unions</a:t>
            </a:r>
            <a:r>
              <a:rPr lang="ru-RU" sz="2800" dirty="0" smtClean="0"/>
              <a:t> </a:t>
            </a:r>
            <a:r>
              <a:rPr lang="ru-RU" sz="2800" dirty="0" err="1" smtClean="0"/>
              <a:t>often</a:t>
            </a:r>
            <a:r>
              <a:rPr lang="ru-RU" sz="2800" dirty="0" smtClean="0"/>
              <a:t> </a:t>
            </a:r>
            <a:r>
              <a:rPr lang="ru-RU" sz="2800" dirty="0" err="1" smtClean="0"/>
              <a:t>competed</a:t>
            </a:r>
            <a:r>
              <a:rPr lang="ru-RU" sz="2800" dirty="0" smtClean="0"/>
              <a:t> </a:t>
            </a:r>
            <a:r>
              <a:rPr lang="ru-RU" sz="2800" dirty="0" err="1" smtClean="0"/>
              <a:t>with</a:t>
            </a:r>
            <a:r>
              <a:rPr lang="ru-RU" sz="2800" dirty="0" smtClean="0"/>
              <a:t> </a:t>
            </a:r>
            <a:r>
              <a:rPr lang="ru-RU" sz="2800" dirty="0" err="1" smtClean="0"/>
              <a:t>each</a:t>
            </a:r>
            <a:r>
              <a:rPr lang="ru-RU" sz="2800" dirty="0" smtClean="0"/>
              <a:t> </a:t>
            </a:r>
            <a:r>
              <a:rPr lang="ru-RU" sz="2800" dirty="0" err="1" smtClean="0"/>
              <a:t>other</a:t>
            </a:r>
            <a:r>
              <a:rPr lang="ru-RU" sz="2800" dirty="0" smtClean="0"/>
              <a:t> </a:t>
            </a:r>
            <a:r>
              <a:rPr lang="ru-RU" sz="2800" dirty="0" err="1" smtClean="0"/>
              <a:t>in</a:t>
            </a:r>
            <a:r>
              <a:rPr lang="ru-RU" sz="2800" dirty="0" smtClean="0"/>
              <a:t> </a:t>
            </a:r>
            <a:r>
              <a:rPr lang="ru-RU" sz="2800" dirty="0" err="1" smtClean="0"/>
              <a:t>an</a:t>
            </a:r>
            <a:r>
              <a:rPr lang="ru-RU" sz="2800" dirty="0" smtClean="0"/>
              <a:t> </a:t>
            </a:r>
            <a:r>
              <a:rPr lang="ru-RU" sz="2800" dirty="0" err="1" smtClean="0"/>
              <a:t>effort</a:t>
            </a:r>
            <a:r>
              <a:rPr lang="ru-RU" sz="2800" dirty="0" smtClean="0"/>
              <a:t> </a:t>
            </a:r>
            <a:r>
              <a:rPr lang="ru-RU" sz="2800" dirty="0" err="1" smtClean="0"/>
              <a:t>to</a:t>
            </a:r>
            <a:r>
              <a:rPr lang="ru-RU" sz="2800" dirty="0" smtClean="0"/>
              <a:t> </a:t>
            </a:r>
            <a:r>
              <a:rPr lang="ru-RU" sz="2800" dirty="0" err="1" smtClean="0"/>
              <a:t>attract</a:t>
            </a:r>
            <a:r>
              <a:rPr lang="ru-RU" sz="2800" dirty="0" smtClean="0"/>
              <a:t> </a:t>
            </a:r>
            <a:r>
              <a:rPr lang="ru-RU" sz="2800" dirty="0" err="1" smtClean="0"/>
              <a:t>more</a:t>
            </a:r>
            <a:r>
              <a:rPr lang="ru-RU" sz="2800" dirty="0" smtClean="0"/>
              <a:t> </a:t>
            </a:r>
            <a:r>
              <a:rPr lang="ru-RU" sz="2800" dirty="0" err="1" smtClean="0"/>
              <a:t>members</a:t>
            </a:r>
            <a:r>
              <a:rPr lang="ru-RU" sz="2800" dirty="0" smtClean="0"/>
              <a:t> </a:t>
            </a:r>
            <a:r>
              <a:rPr lang="ru-RU" sz="2800" dirty="0" err="1" smtClean="0"/>
              <a:t>to</a:t>
            </a:r>
            <a:r>
              <a:rPr lang="ru-RU" sz="2800" dirty="0" smtClean="0"/>
              <a:t> </a:t>
            </a:r>
            <a:r>
              <a:rPr lang="ru-RU" sz="2800" dirty="0" err="1" smtClean="0"/>
              <a:t>their</a:t>
            </a:r>
            <a:r>
              <a:rPr lang="ru-RU" sz="2800" dirty="0" smtClean="0"/>
              <a:t> </a:t>
            </a:r>
            <a:r>
              <a:rPr lang="ru-RU" sz="2800" dirty="0" err="1" smtClean="0"/>
              <a:t>ranks</a:t>
            </a:r>
            <a:r>
              <a:rPr lang="ru-RU" sz="2800" dirty="0" smtClean="0"/>
              <a:t>. </a:t>
            </a:r>
            <a:r>
              <a:rPr lang="ru-RU" sz="2800" dirty="0" err="1" smtClean="0"/>
              <a:t>The</a:t>
            </a:r>
            <a:r>
              <a:rPr lang="ru-RU" sz="2800" dirty="0" smtClean="0"/>
              <a:t> </a:t>
            </a:r>
            <a:r>
              <a:rPr lang="ru-RU" sz="2800" dirty="0" err="1" smtClean="0"/>
              <a:t>split</a:t>
            </a:r>
            <a:r>
              <a:rPr lang="ru-RU" sz="2800" dirty="0" smtClean="0"/>
              <a:t> </a:t>
            </a:r>
            <a:r>
              <a:rPr lang="ru-RU" sz="2800" dirty="0" err="1" smtClean="0"/>
              <a:t>affected</a:t>
            </a:r>
            <a:r>
              <a:rPr lang="ru-RU" sz="2800" dirty="0" smtClean="0"/>
              <a:t> </a:t>
            </a:r>
            <a:r>
              <a:rPr lang="ru-RU" sz="2800" dirty="0" err="1" smtClean="0"/>
              <a:t>local</a:t>
            </a:r>
            <a:r>
              <a:rPr lang="ru-RU" sz="2800" dirty="0" smtClean="0"/>
              <a:t> </a:t>
            </a:r>
            <a:r>
              <a:rPr lang="ru-RU" sz="2800" dirty="0" err="1" smtClean="0"/>
              <a:t>trade</a:t>
            </a:r>
            <a:r>
              <a:rPr lang="ru-RU" sz="2800" dirty="0" smtClean="0"/>
              <a:t> </a:t>
            </a:r>
            <a:r>
              <a:rPr lang="ru-RU" sz="2800" dirty="0" err="1" smtClean="0"/>
              <a:t>unions</a:t>
            </a:r>
            <a:r>
              <a:rPr lang="ru-RU" sz="2800" dirty="0" smtClean="0"/>
              <a:t>, </a:t>
            </a:r>
            <a:r>
              <a:rPr lang="en-US" sz="2800" dirty="0" smtClean="0"/>
              <a:t>STU</a:t>
            </a:r>
            <a:r>
              <a:rPr lang="ru-RU" sz="2800" dirty="0" smtClean="0"/>
              <a:t>, </a:t>
            </a:r>
            <a:r>
              <a:rPr lang="ru-RU" sz="2800" dirty="0" err="1" smtClean="0">
                <a:latin typeface="Arial" panose="020B0604020202020204" pitchFamily="34" charset="0"/>
                <a:cs typeface="Arial" panose="020B0604020202020204" pitchFamily="34" charset="0"/>
              </a:rPr>
              <a:t>SD</a:t>
            </a:r>
            <a:r>
              <a:rPr lang="en-US" sz="2800" dirty="0" smtClean="0">
                <a:latin typeface="Arial" panose="020B0604020202020204" pitchFamily="34" charset="0"/>
                <a:cs typeface="Arial" panose="020B0604020202020204" pitchFamily="34" charset="0"/>
              </a:rPr>
              <a:t>W</a:t>
            </a:r>
            <a:r>
              <a:rPr lang="ru-RU" sz="2800" dirty="0" err="1" smtClean="0">
                <a:latin typeface="Arial" panose="020B0604020202020204" pitchFamily="34" charset="0"/>
                <a:cs typeface="Arial" panose="020B0604020202020204" pitchFamily="34" charset="0"/>
              </a:rPr>
              <a:t>PS</a:t>
            </a:r>
            <a:r>
              <a:rPr lang="ru-RU" sz="2800" dirty="0" smtClean="0"/>
              <a:t> </a:t>
            </a:r>
            <a:r>
              <a:rPr lang="ru-RU" sz="2800" dirty="0" err="1" smtClean="0"/>
              <a:t>and</a:t>
            </a:r>
            <a:r>
              <a:rPr lang="ru-RU" sz="2800" dirty="0" smtClean="0"/>
              <a:t> </a:t>
            </a:r>
            <a:r>
              <a:rPr lang="en-US" sz="2800" dirty="0" smtClean="0"/>
              <a:t>SEC</a:t>
            </a:r>
            <a:r>
              <a:rPr lang="ru-RU" sz="2800" dirty="0" smtClean="0"/>
              <a:t>. </a:t>
            </a:r>
            <a:r>
              <a:rPr lang="ru-RU" sz="2800" dirty="0" err="1" smtClean="0"/>
              <a:t>While</a:t>
            </a:r>
            <a:r>
              <a:rPr lang="ru-RU" sz="2800" dirty="0" smtClean="0"/>
              <a:t> </a:t>
            </a:r>
            <a:r>
              <a:rPr lang="ru-RU" sz="2800" dirty="0" err="1" smtClean="0"/>
              <a:t>local</a:t>
            </a:r>
            <a:r>
              <a:rPr lang="ru-RU" sz="2800" dirty="0" smtClean="0"/>
              <a:t> </a:t>
            </a:r>
            <a:r>
              <a:rPr lang="ru-RU" sz="2800" dirty="0" err="1" smtClean="0"/>
              <a:t>union</a:t>
            </a:r>
            <a:r>
              <a:rPr lang="ru-RU" sz="2800" dirty="0" smtClean="0"/>
              <a:t> </a:t>
            </a:r>
            <a:r>
              <a:rPr lang="ru-RU" sz="2800" dirty="0" err="1" smtClean="0"/>
              <a:t>members</a:t>
            </a:r>
            <a:r>
              <a:rPr lang="ru-RU" sz="2800" dirty="0" smtClean="0"/>
              <a:t> </a:t>
            </a:r>
            <a:r>
              <a:rPr lang="ru-RU" sz="2800" dirty="0" err="1" smtClean="0"/>
              <a:t>advocated</a:t>
            </a:r>
            <a:r>
              <a:rPr lang="ru-RU" sz="2800" dirty="0" smtClean="0"/>
              <a:t> </a:t>
            </a:r>
            <a:r>
              <a:rPr lang="ru-RU" sz="2800" dirty="0" err="1" smtClean="0"/>
              <a:t>higher</a:t>
            </a:r>
            <a:r>
              <a:rPr lang="ru-RU" sz="2800" dirty="0" smtClean="0"/>
              <a:t> </a:t>
            </a:r>
            <a:r>
              <a:rPr lang="ru-RU" sz="2800" dirty="0" err="1" smtClean="0"/>
              <a:t>wages</a:t>
            </a:r>
            <a:r>
              <a:rPr lang="ru-RU" sz="2800" dirty="0" smtClean="0"/>
              <a:t> </a:t>
            </a:r>
            <a:r>
              <a:rPr lang="ru-RU" sz="2800" dirty="0" err="1" smtClean="0"/>
              <a:t>and</a:t>
            </a:r>
            <a:r>
              <a:rPr lang="ru-RU" sz="2800" dirty="0" smtClean="0"/>
              <a:t> </a:t>
            </a:r>
            <a:r>
              <a:rPr lang="ru-RU" sz="2800" dirty="0" err="1" smtClean="0"/>
              <a:t>the</a:t>
            </a:r>
            <a:r>
              <a:rPr lang="ru-RU" sz="2800" dirty="0" smtClean="0"/>
              <a:t> </a:t>
            </a:r>
            <a:r>
              <a:rPr lang="ru-RU" sz="2800" dirty="0" err="1" smtClean="0"/>
              <a:t>right</a:t>
            </a:r>
            <a:r>
              <a:rPr lang="ru-RU" sz="2800" dirty="0" smtClean="0"/>
              <a:t> </a:t>
            </a:r>
            <a:r>
              <a:rPr lang="ru-RU" sz="2800" dirty="0" err="1" smtClean="0"/>
              <a:t>to</a:t>
            </a:r>
            <a:r>
              <a:rPr lang="ru-RU" sz="2800" dirty="0" smtClean="0"/>
              <a:t> </a:t>
            </a:r>
            <a:r>
              <a:rPr lang="ru-RU" sz="2800" dirty="0" err="1" smtClean="0"/>
              <a:t>strike</a:t>
            </a:r>
            <a:r>
              <a:rPr lang="ru-RU" sz="2800" dirty="0" smtClean="0"/>
              <a:t>, </a:t>
            </a:r>
            <a:r>
              <a:rPr lang="ru-RU" sz="2800" dirty="0" err="1" smtClean="0"/>
              <a:t>the</a:t>
            </a:r>
            <a:r>
              <a:rPr lang="ru-RU" sz="2800" dirty="0" smtClean="0"/>
              <a:t> </a:t>
            </a:r>
            <a:r>
              <a:rPr lang="ru-RU" sz="2800" dirty="0" err="1" smtClean="0"/>
              <a:t>national</a:t>
            </a:r>
            <a:r>
              <a:rPr lang="ru-RU" sz="2800" dirty="0" smtClean="0"/>
              <a:t> </a:t>
            </a:r>
            <a:r>
              <a:rPr lang="ru-RU" sz="2800" dirty="0" err="1" smtClean="0"/>
              <a:t>leaders</a:t>
            </a:r>
            <a:r>
              <a:rPr lang="ru-RU" sz="2800" dirty="0" smtClean="0"/>
              <a:t> </a:t>
            </a:r>
            <a:r>
              <a:rPr lang="ru-RU" sz="2800" dirty="0" err="1" smtClean="0"/>
              <a:t>of</a:t>
            </a:r>
            <a:r>
              <a:rPr lang="ru-RU" sz="2800" dirty="0" smtClean="0"/>
              <a:t> </a:t>
            </a:r>
            <a:r>
              <a:rPr lang="ru-RU" sz="2800" dirty="0" err="1" smtClean="0"/>
              <a:t>the</a:t>
            </a:r>
            <a:r>
              <a:rPr lang="ru-RU" sz="2800" dirty="0" smtClean="0"/>
              <a:t> </a:t>
            </a:r>
            <a:r>
              <a:rPr lang="en-US" sz="2800" dirty="0" smtClean="0"/>
              <a:t>STU </a:t>
            </a:r>
            <a:r>
              <a:rPr lang="ru-RU" sz="2800" dirty="0" err="1" smtClean="0"/>
              <a:t>and</a:t>
            </a:r>
            <a:r>
              <a:rPr lang="ru-RU" sz="2800" dirty="0" smtClean="0"/>
              <a:t> </a:t>
            </a:r>
            <a:r>
              <a:rPr lang="ru-RU" sz="2800" dirty="0" err="1" smtClean="0"/>
              <a:t>the</a:t>
            </a:r>
            <a:r>
              <a:rPr lang="ru-RU" sz="2800" dirty="0" smtClean="0"/>
              <a:t> </a:t>
            </a:r>
            <a:r>
              <a:rPr lang="en-US" sz="2800" dirty="0" smtClean="0"/>
              <a:t>SEC</a:t>
            </a:r>
            <a:r>
              <a:rPr lang="ru-RU" sz="2800" dirty="0" smtClean="0"/>
              <a:t> </a:t>
            </a:r>
            <a:r>
              <a:rPr lang="ru-RU" sz="2800" dirty="0" err="1" smtClean="0"/>
              <a:t>sought</a:t>
            </a:r>
            <a:r>
              <a:rPr lang="ru-RU" sz="2800" dirty="0" smtClean="0"/>
              <a:t> </a:t>
            </a:r>
            <a:r>
              <a:rPr lang="ru-RU" sz="2800" dirty="0" err="1" smtClean="0"/>
              <a:t>to</a:t>
            </a:r>
            <a:r>
              <a:rPr lang="ru-RU" sz="2800" dirty="0" smtClean="0"/>
              <a:t> </a:t>
            </a:r>
            <a:r>
              <a:rPr lang="ru-RU" sz="2800" dirty="0" err="1" smtClean="0"/>
              <a:t>avoid</a:t>
            </a:r>
            <a:r>
              <a:rPr lang="ru-RU" sz="2800" dirty="0" smtClean="0"/>
              <a:t> </a:t>
            </a:r>
            <a:r>
              <a:rPr lang="ru-RU" sz="2800" dirty="0" err="1" smtClean="0"/>
              <a:t>strikes</a:t>
            </a:r>
            <a:r>
              <a:rPr lang="ru-RU" sz="2800" dirty="0" smtClean="0"/>
              <a:t> </a:t>
            </a:r>
            <a:r>
              <a:rPr lang="ru-RU" sz="2800" dirty="0" err="1" smtClean="0"/>
              <a:t>and</a:t>
            </a:r>
            <a:r>
              <a:rPr lang="ru-RU" sz="2800" dirty="0" smtClean="0"/>
              <a:t> </a:t>
            </a:r>
            <a:r>
              <a:rPr lang="ru-RU" sz="2800" dirty="0" err="1" smtClean="0"/>
              <a:t>wanted</a:t>
            </a:r>
            <a:r>
              <a:rPr lang="ru-RU" sz="2800" dirty="0" smtClean="0"/>
              <a:t> </a:t>
            </a:r>
            <a:r>
              <a:rPr lang="ru-RU" sz="2800" dirty="0" err="1" smtClean="0"/>
              <a:t>to</a:t>
            </a:r>
            <a:r>
              <a:rPr lang="ru-RU" sz="2800" dirty="0" smtClean="0"/>
              <a:t> </a:t>
            </a:r>
            <a:r>
              <a:rPr lang="ru-RU" sz="2800" dirty="0" err="1" smtClean="0"/>
              <a:t>limit</a:t>
            </a:r>
            <a:r>
              <a:rPr lang="ru-RU" sz="2800" dirty="0" smtClean="0"/>
              <a:t> </a:t>
            </a:r>
            <a:r>
              <a:rPr lang="ru-RU" sz="2800" dirty="0" err="1" smtClean="0"/>
              <a:t>wage</a:t>
            </a:r>
            <a:r>
              <a:rPr lang="ru-RU" sz="2800" dirty="0" smtClean="0"/>
              <a:t> </a:t>
            </a:r>
            <a:r>
              <a:rPr lang="ru-RU" sz="2800" dirty="0" err="1" smtClean="0"/>
              <a:t>growth</a:t>
            </a:r>
            <a:r>
              <a:rPr lang="ru-RU" sz="2800" dirty="0" smtClean="0"/>
              <a:t> </a:t>
            </a:r>
            <a:r>
              <a:rPr lang="ru-RU" sz="2800" dirty="0" err="1" smtClean="0"/>
              <a:t>and</a:t>
            </a:r>
            <a:r>
              <a:rPr lang="ru-RU" sz="2800" dirty="0" smtClean="0"/>
              <a:t> </a:t>
            </a:r>
            <a:r>
              <a:rPr lang="ru-RU" sz="2800" dirty="0" err="1" smtClean="0"/>
              <a:t>reduce</a:t>
            </a:r>
            <a:r>
              <a:rPr lang="ru-RU" sz="2800" dirty="0" smtClean="0"/>
              <a:t> </a:t>
            </a:r>
            <a:r>
              <a:rPr lang="ru-RU" sz="2800" dirty="0" err="1" smtClean="0"/>
              <a:t>inflation</a:t>
            </a:r>
            <a:r>
              <a:rPr lang="ru-RU" sz="2800" dirty="0" smtClean="0"/>
              <a:t>. </a:t>
            </a:r>
            <a:endParaRPr lang="en-US" sz="2800" dirty="0" smtClean="0"/>
          </a:p>
          <a:p>
            <a:r>
              <a:rPr lang="ru-RU" sz="2800" dirty="0" err="1" smtClean="0"/>
              <a:t>Entrepreneurs</a:t>
            </a:r>
            <a:r>
              <a:rPr lang="ru-RU" sz="2800" dirty="0" smtClean="0"/>
              <a:t> </a:t>
            </a:r>
            <a:r>
              <a:rPr lang="ru-RU" sz="2800" dirty="0" err="1" smtClean="0"/>
              <a:t>demanded</a:t>
            </a:r>
            <a:r>
              <a:rPr lang="ru-RU" sz="2800" dirty="0" smtClean="0"/>
              <a:t> </a:t>
            </a:r>
            <a:r>
              <a:rPr lang="ru-RU" sz="2800" dirty="0" err="1" smtClean="0"/>
              <a:t>expanded</a:t>
            </a:r>
            <a:r>
              <a:rPr lang="ru-RU" sz="2800" dirty="0" smtClean="0"/>
              <a:t> </a:t>
            </a:r>
            <a:r>
              <a:rPr lang="ru-RU" sz="2800" dirty="0" err="1" smtClean="0"/>
              <a:t>powers</a:t>
            </a:r>
            <a:r>
              <a:rPr lang="ru-RU" sz="2800" dirty="0" smtClean="0"/>
              <a:t>, </a:t>
            </a:r>
            <a:r>
              <a:rPr lang="ru-RU" sz="2800" dirty="0" err="1" smtClean="0"/>
              <a:t>for</a:t>
            </a:r>
            <a:r>
              <a:rPr lang="ru-RU" sz="2800" dirty="0" smtClean="0"/>
              <a:t> </a:t>
            </a:r>
            <a:r>
              <a:rPr lang="ru-RU" sz="2800" dirty="0" err="1" smtClean="0"/>
              <a:t>example</a:t>
            </a:r>
            <a:r>
              <a:rPr lang="ru-RU" sz="2800" dirty="0" smtClean="0"/>
              <a:t>, </a:t>
            </a:r>
            <a:r>
              <a:rPr lang="ru-RU" sz="2800" dirty="0" err="1" smtClean="0"/>
              <a:t>the</a:t>
            </a:r>
            <a:r>
              <a:rPr lang="ru-RU" sz="2800" dirty="0" smtClean="0"/>
              <a:t> </a:t>
            </a:r>
            <a:r>
              <a:rPr lang="ru-RU" sz="2800" dirty="0" err="1" smtClean="0"/>
              <a:t>right</a:t>
            </a:r>
            <a:r>
              <a:rPr lang="ru-RU" sz="2800" dirty="0" smtClean="0"/>
              <a:t> </a:t>
            </a:r>
            <a:r>
              <a:rPr lang="ru-RU" sz="2800" dirty="0" err="1" smtClean="0"/>
              <a:t>to</a:t>
            </a:r>
            <a:r>
              <a:rPr lang="ru-RU" sz="2800" dirty="0" smtClean="0"/>
              <a:t> </a:t>
            </a:r>
            <a:r>
              <a:rPr lang="ru-RU" sz="2800" dirty="0" err="1" smtClean="0"/>
              <a:t>increase</a:t>
            </a:r>
            <a:r>
              <a:rPr lang="ru-RU" sz="2800" dirty="0" smtClean="0"/>
              <a:t> </a:t>
            </a:r>
            <a:r>
              <a:rPr lang="ru-RU" sz="2800" dirty="0" err="1" smtClean="0"/>
              <a:t>salary</a:t>
            </a:r>
            <a:r>
              <a:rPr lang="ru-RU" sz="2800" dirty="0" smtClean="0"/>
              <a:t> </a:t>
            </a:r>
            <a:r>
              <a:rPr lang="ru-RU" sz="2800" dirty="0" err="1" smtClean="0"/>
              <a:t>differentiation</a:t>
            </a:r>
            <a:r>
              <a:rPr lang="ru-RU" sz="2800" dirty="0" smtClean="0"/>
              <a:t>, </a:t>
            </a:r>
            <a:r>
              <a:rPr lang="ru-RU" sz="2800" dirty="0" err="1" smtClean="0"/>
              <a:t>flexibly</a:t>
            </a:r>
            <a:r>
              <a:rPr lang="ru-RU" sz="2800" dirty="0" smtClean="0"/>
              <a:t> </a:t>
            </a:r>
            <a:r>
              <a:rPr lang="ru-RU" sz="2800" dirty="0" err="1" smtClean="0"/>
              <a:t>approach</a:t>
            </a:r>
            <a:r>
              <a:rPr lang="ru-RU" sz="2800" dirty="0" smtClean="0"/>
              <a:t> </a:t>
            </a:r>
            <a:r>
              <a:rPr lang="ru-RU" sz="2800" dirty="0" err="1" smtClean="0"/>
              <a:t>individual</a:t>
            </a:r>
            <a:r>
              <a:rPr lang="ru-RU" sz="2800" dirty="0" smtClean="0"/>
              <a:t> </a:t>
            </a:r>
            <a:r>
              <a:rPr lang="ru-RU" sz="2800" dirty="0" err="1" smtClean="0"/>
              <a:t>jobs</a:t>
            </a:r>
            <a:r>
              <a:rPr lang="ru-RU" sz="2800" dirty="0" smtClean="0"/>
              <a:t>, </a:t>
            </a:r>
            <a:r>
              <a:rPr lang="ru-RU" sz="2800" dirty="0" err="1" smtClean="0"/>
              <a:t>rationalize</a:t>
            </a:r>
            <a:r>
              <a:rPr lang="ru-RU" sz="2800" dirty="0" smtClean="0"/>
              <a:t> </a:t>
            </a:r>
            <a:r>
              <a:rPr lang="ru-RU" sz="2800" dirty="0" err="1" smtClean="0"/>
              <a:t>the</a:t>
            </a:r>
            <a:r>
              <a:rPr lang="ru-RU" sz="2800" dirty="0" smtClean="0"/>
              <a:t> </a:t>
            </a:r>
            <a:r>
              <a:rPr lang="ru-RU" sz="2800" dirty="0" err="1" smtClean="0"/>
              <a:t>work</a:t>
            </a:r>
            <a:r>
              <a:rPr lang="ru-RU" sz="2800" dirty="0" smtClean="0"/>
              <a:t> </a:t>
            </a:r>
            <a:r>
              <a:rPr lang="ru-RU" sz="2800" dirty="0" err="1" smtClean="0"/>
              <a:t>of</a:t>
            </a:r>
            <a:r>
              <a:rPr lang="ru-RU" sz="2800" dirty="0" smtClean="0"/>
              <a:t> </a:t>
            </a:r>
            <a:r>
              <a:rPr lang="ru-RU" sz="2800" dirty="0" err="1" smtClean="0"/>
              <a:t>the</a:t>
            </a:r>
            <a:r>
              <a:rPr lang="ru-RU" sz="2800" dirty="0" smtClean="0"/>
              <a:t> </a:t>
            </a:r>
            <a:r>
              <a:rPr lang="ru-RU" sz="2800" dirty="0" err="1" smtClean="0"/>
              <a:t>company</a:t>
            </a:r>
            <a:r>
              <a:rPr lang="ru-RU" sz="2800" dirty="0" smtClean="0"/>
              <a:t> </a:t>
            </a:r>
            <a:r>
              <a:rPr lang="ru-RU" sz="2800" dirty="0" err="1" smtClean="0"/>
              <a:t>and</a:t>
            </a:r>
            <a:r>
              <a:rPr lang="ru-RU" sz="2800" dirty="0" smtClean="0"/>
              <a:t> </a:t>
            </a:r>
            <a:r>
              <a:rPr lang="ru-RU" sz="2800" dirty="0" err="1" smtClean="0"/>
              <a:t>increase</a:t>
            </a:r>
            <a:r>
              <a:rPr lang="ru-RU" sz="2800" dirty="0" smtClean="0"/>
              <a:t> </a:t>
            </a:r>
            <a:r>
              <a:rPr lang="ru-RU" sz="2800" dirty="0" err="1" smtClean="0"/>
              <a:t>its</a:t>
            </a:r>
            <a:r>
              <a:rPr lang="ru-RU" sz="2800" dirty="0" smtClean="0"/>
              <a:t> </a:t>
            </a:r>
            <a:r>
              <a:rPr lang="ru-RU" sz="2800" dirty="0" err="1" smtClean="0"/>
              <a:t>competitiveness</a:t>
            </a:r>
            <a:r>
              <a:rPr lang="ru-RU" sz="2800" dirty="0" smtClean="0"/>
              <a:t> </a:t>
            </a:r>
            <a:r>
              <a:rPr lang="ru-RU" sz="2800" dirty="0" err="1" smtClean="0"/>
              <a:t>abroad</a:t>
            </a:r>
            <a:r>
              <a:rPr lang="ru-RU" sz="2800" dirty="0" smtClean="0"/>
              <a:t>. </a:t>
            </a:r>
            <a:r>
              <a:rPr lang="ru-RU" sz="2800" dirty="0" err="1" smtClean="0"/>
              <a:t>Some</a:t>
            </a:r>
            <a:r>
              <a:rPr lang="ru-RU" sz="2800" dirty="0" smtClean="0"/>
              <a:t> </a:t>
            </a:r>
            <a:r>
              <a:rPr lang="ru-RU" sz="2800" dirty="0" err="1" smtClean="0"/>
              <a:t>workers</a:t>
            </a:r>
            <a:r>
              <a:rPr lang="ru-RU" sz="2800" dirty="0" smtClean="0"/>
              <a:t> </a:t>
            </a:r>
            <a:r>
              <a:rPr lang="ru-RU" sz="2800" dirty="0" err="1" smtClean="0"/>
              <a:t>have</a:t>
            </a:r>
            <a:r>
              <a:rPr lang="ru-RU" sz="2800" dirty="0" smtClean="0"/>
              <a:t> </a:t>
            </a:r>
            <a:r>
              <a:rPr lang="ru-RU" sz="2800" dirty="0" err="1" smtClean="0"/>
              <a:t>resisted</a:t>
            </a:r>
            <a:r>
              <a:rPr lang="ru-RU" sz="2800" dirty="0" smtClean="0"/>
              <a:t> </a:t>
            </a:r>
            <a:r>
              <a:rPr lang="ru-RU" sz="2800" dirty="0" err="1" smtClean="0"/>
              <a:t>such</a:t>
            </a:r>
            <a:r>
              <a:rPr lang="ru-RU" sz="2800" dirty="0" smtClean="0"/>
              <a:t> </a:t>
            </a:r>
            <a:r>
              <a:rPr lang="ru-RU" sz="2800" dirty="0" err="1" smtClean="0"/>
              <a:t>attempts</a:t>
            </a:r>
            <a:r>
              <a:rPr lang="ru-RU" sz="2800" dirty="0" smtClean="0"/>
              <a:t> </a:t>
            </a:r>
            <a:r>
              <a:rPr lang="ru-RU" sz="2800" dirty="0" err="1" smtClean="0"/>
              <a:t>to</a:t>
            </a:r>
            <a:r>
              <a:rPr lang="ru-RU" sz="2800" dirty="0" smtClean="0"/>
              <a:t> </a:t>
            </a:r>
            <a:r>
              <a:rPr lang="ru-RU" sz="2800" dirty="0" err="1" smtClean="0"/>
              <a:t>weaken</a:t>
            </a:r>
            <a:r>
              <a:rPr lang="ru-RU" sz="2800" dirty="0" smtClean="0"/>
              <a:t> </a:t>
            </a:r>
            <a:r>
              <a:rPr lang="ru-RU" sz="2800" dirty="0" err="1" smtClean="0"/>
              <a:t>their</a:t>
            </a:r>
            <a:r>
              <a:rPr lang="ru-RU" sz="2800" dirty="0" smtClean="0"/>
              <a:t> </a:t>
            </a:r>
            <a:r>
              <a:rPr lang="ru-RU" sz="2800" dirty="0" err="1" smtClean="0"/>
              <a:t>unions</a:t>
            </a:r>
            <a:r>
              <a:rPr lang="ru-RU" sz="2800" dirty="0" smtClean="0"/>
              <a:t>. </a:t>
            </a:r>
            <a:r>
              <a:rPr lang="ru-RU" sz="2800" dirty="0" err="1" smtClean="0"/>
              <a:t>In</a:t>
            </a:r>
            <a:r>
              <a:rPr lang="ru-RU" sz="2800" dirty="0" smtClean="0"/>
              <a:t> 1980, </a:t>
            </a:r>
            <a:r>
              <a:rPr lang="ru-RU" sz="2800" dirty="0" err="1" smtClean="0"/>
              <a:t>as</a:t>
            </a:r>
            <a:r>
              <a:rPr lang="ru-RU" sz="2800" dirty="0" smtClean="0"/>
              <a:t> </a:t>
            </a:r>
            <a:r>
              <a:rPr lang="ru-RU" sz="2800" dirty="0" err="1" smtClean="0"/>
              <a:t>well</a:t>
            </a:r>
            <a:r>
              <a:rPr lang="ru-RU" sz="2800" dirty="0" smtClean="0"/>
              <a:t> </a:t>
            </a:r>
            <a:r>
              <a:rPr lang="ru-RU" sz="2800" dirty="0" err="1" smtClean="0"/>
              <a:t>as</a:t>
            </a:r>
            <a:r>
              <a:rPr lang="ru-RU" sz="2800" dirty="0" smtClean="0"/>
              <a:t> </a:t>
            </a:r>
            <a:r>
              <a:rPr lang="ru-RU" sz="2800" dirty="0" err="1" smtClean="0"/>
              <a:t>from</a:t>
            </a:r>
            <a:r>
              <a:rPr lang="ru-RU" sz="2800" dirty="0" smtClean="0"/>
              <a:t> 1985 </a:t>
            </a:r>
            <a:r>
              <a:rPr lang="ru-RU" sz="2800" dirty="0" err="1" smtClean="0"/>
              <a:t>to</a:t>
            </a:r>
            <a:r>
              <a:rPr lang="ru-RU" sz="2800" dirty="0" smtClean="0"/>
              <a:t> 1989, a </a:t>
            </a:r>
            <a:r>
              <a:rPr lang="ru-RU" sz="2800" dirty="0" err="1" smtClean="0"/>
              <a:t>number</a:t>
            </a:r>
            <a:r>
              <a:rPr lang="ru-RU" sz="2800" dirty="0" smtClean="0"/>
              <a:t> </a:t>
            </a:r>
            <a:r>
              <a:rPr lang="ru-RU" sz="2800" dirty="0" err="1" smtClean="0"/>
              <a:t>of</a:t>
            </a:r>
            <a:r>
              <a:rPr lang="ru-RU" sz="2800" dirty="0" smtClean="0"/>
              <a:t> </a:t>
            </a:r>
            <a:r>
              <a:rPr lang="ru-RU" sz="2800" dirty="0" err="1" smtClean="0"/>
              <a:t>strikes</a:t>
            </a:r>
            <a:r>
              <a:rPr lang="ru-RU" sz="2800" dirty="0" smtClean="0"/>
              <a:t> </a:t>
            </a:r>
            <a:r>
              <a:rPr lang="ru-RU" sz="2800" dirty="0" err="1" smtClean="0"/>
              <a:t>were</a:t>
            </a:r>
            <a:r>
              <a:rPr lang="ru-RU" sz="2800" dirty="0" smtClean="0"/>
              <a:t> </a:t>
            </a:r>
            <a:r>
              <a:rPr lang="ru-RU" sz="2800" dirty="0" err="1" smtClean="0"/>
              <a:t>held</a:t>
            </a:r>
            <a:r>
              <a:rPr lang="ru-RU" sz="2800" dirty="0" smtClean="0"/>
              <a:t>.</a:t>
            </a:r>
            <a:endParaRPr lang="ru-RU" sz="2800" dirty="0"/>
          </a:p>
        </p:txBody>
      </p:sp>
    </p:spTree>
    <p:extLst>
      <p:ext uri="{BB962C8B-B14F-4D97-AF65-F5344CB8AC3E}">
        <p14:creationId xmlns:p14="http://schemas.microsoft.com/office/powerpoint/2010/main" val="3202307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814" y="353695"/>
            <a:ext cx="7948371" cy="492443"/>
          </a:xfrm>
        </p:spPr>
        <p:txBody>
          <a:bodyPr/>
          <a:lstStyle/>
          <a:p>
            <a:pPr algn="ctr"/>
            <a:r>
              <a:rPr lang="en-US" dirty="0" smtClean="0">
                <a:latin typeface="Arial" panose="020B0604020202020204" pitchFamily="34" charset="0"/>
                <a:cs typeface="Arial" panose="020B0604020202020204" pitchFamily="34" charset="0"/>
              </a:rPr>
              <a:t>Introduction</a:t>
            </a:r>
            <a:endParaRPr lang="ru-RU" dirty="0"/>
          </a:p>
        </p:txBody>
      </p:sp>
      <p:sp>
        <p:nvSpPr>
          <p:cNvPr id="3" name="Текст 2"/>
          <p:cNvSpPr>
            <a:spLocks noGrp="1"/>
          </p:cNvSpPr>
          <p:nvPr>
            <p:ph type="body" idx="1"/>
          </p:nvPr>
        </p:nvSpPr>
        <p:spPr>
          <a:xfrm>
            <a:off x="304801" y="990600"/>
            <a:ext cx="8610600" cy="5663089"/>
          </a:xfrm>
        </p:spPr>
        <p:txBody>
          <a:bodyPr/>
          <a:lstStyle/>
          <a:p>
            <a:r>
              <a:rPr lang="en-US" sz="2300" dirty="0">
                <a:latin typeface="Arial" panose="020B0604020202020204" pitchFamily="34" charset="0"/>
                <a:cs typeface="Arial" panose="020B0604020202020204" pitchFamily="34" charset="0"/>
              </a:rPr>
              <a:t>Of all political systems, the conciliatory type most fully embodies the democratic ideals of liberty and equality. Civil liberties guarantee the right to assemble, demonstrate, and organize. </a:t>
            </a:r>
            <a:endParaRPr lang="ru-RU" sz="2300" dirty="0" smtClean="0">
              <a:latin typeface="Arial" panose="020B0604020202020204" pitchFamily="34" charset="0"/>
              <a:cs typeface="Arial" panose="020B0604020202020204" pitchFamily="34" charset="0"/>
            </a:endParaRPr>
          </a:p>
          <a:p>
            <a:r>
              <a:rPr lang="en-US" sz="2300" dirty="0" smtClean="0">
                <a:latin typeface="Arial" panose="020B0604020202020204" pitchFamily="34" charset="0"/>
                <a:cs typeface="Arial" panose="020B0604020202020204" pitchFamily="34" charset="0"/>
              </a:rPr>
              <a:t>Pluralism </a:t>
            </a:r>
            <a:r>
              <a:rPr lang="en-US" sz="2300" dirty="0">
                <a:latin typeface="Arial" panose="020B0604020202020204" pitchFamily="34" charset="0"/>
                <a:cs typeface="Arial" panose="020B0604020202020204" pitchFamily="34" charset="0"/>
              </a:rPr>
              <a:t>in government and society ensures that political freedoms are respected by leaders. Public politicians represent diverse interests and consider conflicts of interest legitimate. Competition between parties, elected legislatures, media independence, and voluntary associations make government policy accountable to citizens. </a:t>
            </a:r>
            <a:endParaRPr lang="ru-RU" sz="2300" dirty="0" smtClean="0">
              <a:latin typeface="Arial" panose="020B0604020202020204" pitchFamily="34" charset="0"/>
              <a:cs typeface="Arial" panose="020B0604020202020204" pitchFamily="34" charset="0"/>
            </a:endParaRPr>
          </a:p>
          <a:p>
            <a:r>
              <a:rPr lang="en-US" sz="2300" dirty="0" smtClean="0">
                <a:latin typeface="Arial" panose="020B0604020202020204" pitchFamily="34" charset="0"/>
                <a:cs typeface="Arial" panose="020B0604020202020204" pitchFamily="34" charset="0"/>
              </a:rPr>
              <a:t>Political </a:t>
            </a:r>
            <a:r>
              <a:rPr lang="en-US" sz="2300" dirty="0">
                <a:latin typeface="Arial" panose="020B0604020202020204" pitchFamily="34" charset="0"/>
                <a:cs typeface="Arial" panose="020B0604020202020204" pitchFamily="34" charset="0"/>
              </a:rPr>
              <a:t>equality is a consequence of broad popular participation in the political process. Free access to information allows every citizen to express his or her own political preferences and to be heard, i.e. to participate in the formulation of political decisions. Citizens are free to discuss policy direction, criticize the opinions of others and make a judgment based on the weight of an argument</a:t>
            </a:r>
            <a:r>
              <a:rPr lang="en-US" sz="2300" dirty="0" smtClean="0">
                <a:latin typeface="Arial" panose="020B0604020202020204" pitchFamily="34" charset="0"/>
                <a:cs typeface="Arial" panose="020B0604020202020204" pitchFamily="34" charset="0"/>
              </a:rPr>
              <a:t>.</a:t>
            </a:r>
            <a:endParaRPr lang="ru-RU" sz="2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58658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1000" y="304800"/>
            <a:ext cx="8610600" cy="6186309"/>
          </a:xfrm>
          <a:prstGeom prst="rect">
            <a:avLst/>
          </a:prstGeom>
        </p:spPr>
        <p:txBody>
          <a:bodyPr wrap="square">
            <a:spAutoFit/>
          </a:bodyPr>
          <a:lstStyle/>
          <a:p>
            <a:r>
              <a:rPr lang="ru-RU" sz="2200" dirty="0" err="1" smtClean="0"/>
              <a:t>The</a:t>
            </a:r>
            <a:r>
              <a:rPr lang="ru-RU" sz="2200" dirty="0" smtClean="0"/>
              <a:t> </a:t>
            </a:r>
            <a:r>
              <a:rPr lang="ru-RU" sz="2200" dirty="0" err="1" smtClean="0"/>
              <a:t>weakening</a:t>
            </a:r>
            <a:r>
              <a:rPr lang="ru-RU" sz="2200" dirty="0" smtClean="0"/>
              <a:t> </a:t>
            </a:r>
            <a:r>
              <a:rPr lang="ru-RU" sz="2200" dirty="0" err="1" smtClean="0"/>
              <a:t>of</a:t>
            </a:r>
            <a:r>
              <a:rPr lang="ru-RU" sz="2200" dirty="0" smtClean="0"/>
              <a:t> </a:t>
            </a:r>
            <a:r>
              <a:rPr lang="ru-RU" sz="2200" dirty="0" err="1" smtClean="0"/>
              <a:t>the</a:t>
            </a:r>
            <a:r>
              <a:rPr lang="ru-RU" sz="2200" dirty="0" smtClean="0"/>
              <a:t> </a:t>
            </a:r>
            <a:r>
              <a:rPr lang="ru-RU" sz="2200" dirty="0" err="1" smtClean="0"/>
              <a:t>influence</a:t>
            </a:r>
            <a:r>
              <a:rPr lang="ru-RU" sz="2200" dirty="0" smtClean="0"/>
              <a:t> </a:t>
            </a:r>
            <a:r>
              <a:rPr lang="ru-RU" sz="2200" dirty="0" err="1" smtClean="0"/>
              <a:t>of</a:t>
            </a:r>
            <a:r>
              <a:rPr lang="ru-RU" sz="2200" dirty="0" smtClean="0"/>
              <a:t> </a:t>
            </a:r>
            <a:r>
              <a:rPr lang="ru-RU" sz="2200" dirty="0" err="1" smtClean="0"/>
              <a:t>trade</a:t>
            </a:r>
            <a:r>
              <a:rPr lang="ru-RU" sz="2200" dirty="0" smtClean="0"/>
              <a:t> </a:t>
            </a:r>
            <a:r>
              <a:rPr lang="ru-RU" sz="2200" dirty="0" err="1" smtClean="0"/>
              <a:t>unions</a:t>
            </a:r>
            <a:r>
              <a:rPr lang="ru-RU" sz="2200" dirty="0" smtClean="0"/>
              <a:t> </a:t>
            </a:r>
            <a:r>
              <a:rPr lang="ru-RU" sz="2200" dirty="0" err="1" smtClean="0"/>
              <a:t>in</a:t>
            </a:r>
            <a:r>
              <a:rPr lang="ru-RU" sz="2200" dirty="0" smtClean="0"/>
              <a:t> </a:t>
            </a:r>
            <a:r>
              <a:rPr lang="ru-RU" sz="2200" dirty="0" err="1" smtClean="0"/>
              <a:t>the</a:t>
            </a:r>
            <a:r>
              <a:rPr lang="ru-RU" sz="2200" dirty="0" smtClean="0"/>
              <a:t> </a:t>
            </a:r>
            <a:r>
              <a:rPr lang="ru-RU" sz="2200" dirty="0" err="1" smtClean="0"/>
              <a:t>80s</a:t>
            </a:r>
            <a:r>
              <a:rPr lang="ru-RU" sz="2200" dirty="0" smtClean="0"/>
              <a:t> </a:t>
            </a:r>
            <a:r>
              <a:rPr lang="ru-RU" sz="2200" dirty="0" err="1" smtClean="0"/>
              <a:t>contributed</a:t>
            </a:r>
            <a:r>
              <a:rPr lang="ru-RU" sz="2200" dirty="0" smtClean="0"/>
              <a:t> </a:t>
            </a:r>
            <a:r>
              <a:rPr lang="ru-RU" sz="2200" dirty="0" err="1" smtClean="0"/>
              <a:t>to</a:t>
            </a:r>
            <a:r>
              <a:rPr lang="ru-RU" sz="2200" dirty="0" smtClean="0"/>
              <a:t> </a:t>
            </a:r>
            <a:r>
              <a:rPr lang="ru-RU" sz="2200" dirty="0" err="1" smtClean="0"/>
              <a:t>the</a:t>
            </a:r>
            <a:r>
              <a:rPr lang="ru-RU" sz="2200" dirty="0" smtClean="0"/>
              <a:t> </a:t>
            </a:r>
            <a:r>
              <a:rPr lang="ru-RU" sz="2200" dirty="0" err="1" smtClean="0"/>
              <a:t>destruction</a:t>
            </a:r>
            <a:r>
              <a:rPr lang="ru-RU" sz="2200" dirty="0" smtClean="0"/>
              <a:t> </a:t>
            </a:r>
            <a:r>
              <a:rPr lang="ru-RU" sz="2200" dirty="0" err="1" smtClean="0"/>
              <a:t>of</a:t>
            </a:r>
            <a:r>
              <a:rPr lang="ru-RU" sz="2200" dirty="0" smtClean="0"/>
              <a:t> </a:t>
            </a:r>
            <a:r>
              <a:rPr lang="ru-RU" sz="2200" dirty="0" err="1" smtClean="0"/>
              <a:t>business</a:t>
            </a:r>
            <a:r>
              <a:rPr lang="ru-RU" sz="2200" dirty="0" smtClean="0"/>
              <a:t> </a:t>
            </a:r>
            <a:r>
              <a:rPr lang="ru-RU" sz="2200" dirty="0" err="1" smtClean="0"/>
              <a:t>cooperation</a:t>
            </a:r>
            <a:r>
              <a:rPr lang="ru-RU" sz="2200" dirty="0" smtClean="0"/>
              <a:t>. </a:t>
            </a:r>
            <a:r>
              <a:rPr lang="ru-RU" sz="2200" dirty="0" err="1" smtClean="0"/>
              <a:t>Until</a:t>
            </a:r>
            <a:r>
              <a:rPr lang="ru-RU" sz="2200" dirty="0" smtClean="0"/>
              <a:t> 1976, </a:t>
            </a:r>
            <a:r>
              <a:rPr lang="ru-RU" sz="2200" dirty="0" err="1" smtClean="0"/>
              <a:t>industrial</a:t>
            </a:r>
            <a:r>
              <a:rPr lang="ru-RU" sz="2200" dirty="0" smtClean="0"/>
              <a:t> </a:t>
            </a:r>
            <a:r>
              <a:rPr lang="ru-RU" sz="2200" dirty="0" err="1" smtClean="0"/>
              <a:t>enterprises</a:t>
            </a:r>
            <a:r>
              <a:rPr lang="ru-RU" sz="2200" dirty="0" smtClean="0"/>
              <a:t> </a:t>
            </a:r>
            <a:r>
              <a:rPr lang="ru-RU" sz="2200" dirty="0" err="1" smtClean="0"/>
              <a:t>operating</a:t>
            </a:r>
            <a:r>
              <a:rPr lang="ru-RU" sz="2200" dirty="0" smtClean="0"/>
              <a:t> </a:t>
            </a:r>
            <a:r>
              <a:rPr lang="ru-RU" sz="2200" dirty="0" err="1" smtClean="0"/>
              <a:t>on</a:t>
            </a:r>
            <a:r>
              <a:rPr lang="ru-RU" sz="2200" dirty="0" smtClean="0"/>
              <a:t> </a:t>
            </a:r>
            <a:r>
              <a:rPr lang="ru-RU" sz="2200" dirty="0" err="1" smtClean="0"/>
              <a:t>both</a:t>
            </a:r>
            <a:r>
              <a:rPr lang="ru-RU" sz="2200" dirty="0" smtClean="0"/>
              <a:t> </a:t>
            </a:r>
            <a:r>
              <a:rPr lang="ru-RU" sz="2200" dirty="0" err="1" smtClean="0"/>
              <a:t>the</a:t>
            </a:r>
            <a:r>
              <a:rPr lang="ru-RU" sz="2200" dirty="0" smtClean="0"/>
              <a:t> </a:t>
            </a:r>
            <a:r>
              <a:rPr lang="ru-RU" sz="2200" dirty="0" err="1" smtClean="0"/>
              <a:t>domestic</a:t>
            </a:r>
            <a:r>
              <a:rPr lang="ru-RU" sz="2200" dirty="0" smtClean="0"/>
              <a:t> </a:t>
            </a:r>
            <a:r>
              <a:rPr lang="ru-RU" sz="2200" dirty="0" err="1" smtClean="0"/>
              <a:t>and</a:t>
            </a:r>
            <a:r>
              <a:rPr lang="ru-RU" sz="2200" dirty="0" smtClean="0"/>
              <a:t> </a:t>
            </a:r>
            <a:r>
              <a:rPr lang="ru-RU" sz="2200" dirty="0" err="1" smtClean="0"/>
              <a:t>foreign</a:t>
            </a:r>
            <a:r>
              <a:rPr lang="ru-RU" sz="2200" dirty="0" smtClean="0"/>
              <a:t> </a:t>
            </a:r>
            <a:r>
              <a:rPr lang="ru-RU" sz="2200" dirty="0" err="1" smtClean="0"/>
              <a:t>markets</a:t>
            </a:r>
            <a:r>
              <a:rPr lang="ru-RU" sz="2200" dirty="0" smtClean="0"/>
              <a:t> </a:t>
            </a:r>
            <a:r>
              <a:rPr lang="ru-RU" sz="2200" dirty="0" err="1" smtClean="0"/>
              <a:t>occupied</a:t>
            </a:r>
            <a:r>
              <a:rPr lang="ru-RU" sz="2200" dirty="0" smtClean="0"/>
              <a:t> </a:t>
            </a:r>
            <a:r>
              <a:rPr lang="ru-RU" sz="2200" dirty="0" err="1" smtClean="0"/>
              <a:t>the</a:t>
            </a:r>
            <a:r>
              <a:rPr lang="ru-RU" sz="2200" dirty="0" smtClean="0"/>
              <a:t> </a:t>
            </a:r>
            <a:r>
              <a:rPr lang="ru-RU" sz="2200" dirty="0" err="1" smtClean="0"/>
              <a:t>same</a:t>
            </a:r>
            <a:r>
              <a:rPr lang="ru-RU" sz="2200" dirty="0" smtClean="0"/>
              <a:t> </a:t>
            </a:r>
            <a:r>
              <a:rPr lang="ru-RU" sz="2200" dirty="0" err="1" smtClean="0"/>
              <a:t>position</a:t>
            </a:r>
            <a:r>
              <a:rPr lang="ru-RU" sz="2200" dirty="0" smtClean="0"/>
              <a:t>; </a:t>
            </a:r>
            <a:r>
              <a:rPr lang="ru-RU" sz="2200" dirty="0" err="1" smtClean="0"/>
              <a:t>then</a:t>
            </a:r>
            <a:r>
              <a:rPr lang="ru-RU" sz="2200" dirty="0" smtClean="0"/>
              <a:t> </a:t>
            </a:r>
            <a:r>
              <a:rPr lang="ru-RU" sz="2200" dirty="0" err="1" smtClean="0"/>
              <a:t>multinational</a:t>
            </a:r>
            <a:r>
              <a:rPr lang="ru-RU" sz="2200" dirty="0" smtClean="0"/>
              <a:t> </a:t>
            </a:r>
            <a:r>
              <a:rPr lang="ru-RU" sz="2200" dirty="0" err="1" smtClean="0"/>
              <a:t>corporations</a:t>
            </a:r>
            <a:r>
              <a:rPr lang="ru-RU" sz="2200" dirty="0" smtClean="0"/>
              <a:t> </a:t>
            </a:r>
            <a:r>
              <a:rPr lang="ru-RU" sz="2200" dirty="0" err="1" smtClean="0"/>
              <a:t>exporting</a:t>
            </a:r>
            <a:r>
              <a:rPr lang="ru-RU" sz="2200" dirty="0" smtClean="0"/>
              <a:t> </a:t>
            </a:r>
            <a:r>
              <a:rPr lang="ru-RU" sz="2200" dirty="0" err="1" smtClean="0"/>
              <a:t>automobiles</a:t>
            </a:r>
            <a:r>
              <a:rPr lang="ru-RU" sz="2200" dirty="0" smtClean="0"/>
              <a:t>, </a:t>
            </a:r>
            <a:r>
              <a:rPr lang="ru-RU" sz="2200" dirty="0" err="1" smtClean="0"/>
              <a:t>telecommunications</a:t>
            </a:r>
            <a:r>
              <a:rPr lang="ru-RU" sz="2200" dirty="0" smtClean="0"/>
              <a:t> </a:t>
            </a:r>
            <a:r>
              <a:rPr lang="ru-RU" sz="2200" dirty="0" err="1" smtClean="0"/>
              <a:t>and</a:t>
            </a:r>
            <a:r>
              <a:rPr lang="ru-RU" sz="2200" dirty="0" smtClean="0"/>
              <a:t> </a:t>
            </a:r>
            <a:r>
              <a:rPr lang="ru-RU" sz="2200" dirty="0" err="1" smtClean="0"/>
              <a:t>electrical</a:t>
            </a:r>
            <a:r>
              <a:rPr lang="ru-RU" sz="2200" dirty="0" smtClean="0"/>
              <a:t> </a:t>
            </a:r>
            <a:r>
              <a:rPr lang="ru-RU" sz="2200" dirty="0" err="1" smtClean="0"/>
              <a:t>equipment</a:t>
            </a:r>
            <a:r>
              <a:rPr lang="ru-RU" sz="2200" dirty="0" smtClean="0"/>
              <a:t> </a:t>
            </a:r>
            <a:r>
              <a:rPr lang="ru-RU" sz="2200" dirty="0" err="1" smtClean="0"/>
              <a:t>began</a:t>
            </a:r>
            <a:r>
              <a:rPr lang="ru-RU" sz="2200" dirty="0" smtClean="0"/>
              <a:t> </a:t>
            </a:r>
            <a:r>
              <a:rPr lang="ru-RU" sz="2200" dirty="0" err="1" smtClean="0"/>
              <a:t>to</a:t>
            </a:r>
            <a:r>
              <a:rPr lang="ru-RU" sz="2200" dirty="0" smtClean="0"/>
              <a:t> </a:t>
            </a:r>
            <a:r>
              <a:rPr lang="ru-RU" sz="2200" dirty="0" err="1" smtClean="0"/>
              <a:t>play</a:t>
            </a:r>
            <a:r>
              <a:rPr lang="ru-RU" sz="2200" dirty="0" smtClean="0"/>
              <a:t> a </a:t>
            </a:r>
            <a:r>
              <a:rPr lang="ru-RU" sz="2200" dirty="0" err="1" smtClean="0"/>
              <a:t>dominant</a:t>
            </a:r>
            <a:r>
              <a:rPr lang="ru-RU" sz="2200" dirty="0" smtClean="0"/>
              <a:t> </a:t>
            </a:r>
            <a:r>
              <a:rPr lang="ru-RU" sz="2200" dirty="0" err="1" smtClean="0"/>
              <a:t>role</a:t>
            </a:r>
            <a:r>
              <a:rPr lang="ru-RU" sz="2200" dirty="0" smtClean="0"/>
              <a:t>. </a:t>
            </a:r>
            <a:r>
              <a:rPr lang="ru-RU" sz="2200" dirty="0" err="1" smtClean="0"/>
              <a:t>The</a:t>
            </a:r>
            <a:r>
              <a:rPr lang="ru-RU" sz="2200" dirty="0" smtClean="0"/>
              <a:t> </a:t>
            </a:r>
            <a:r>
              <a:rPr lang="ru-RU" sz="2200" dirty="0" err="1" smtClean="0"/>
              <a:t>mergers</a:t>
            </a:r>
            <a:r>
              <a:rPr lang="ru-RU" sz="2200" dirty="0" smtClean="0"/>
              <a:t> </a:t>
            </a:r>
            <a:r>
              <a:rPr lang="ru-RU" sz="2200" dirty="0" err="1" smtClean="0"/>
              <a:t>that</a:t>
            </a:r>
            <a:r>
              <a:rPr lang="ru-RU" sz="2200" dirty="0" smtClean="0"/>
              <a:t> </a:t>
            </a:r>
            <a:r>
              <a:rPr lang="ru-RU" sz="2200" dirty="0" err="1" smtClean="0"/>
              <a:t>took</a:t>
            </a:r>
            <a:r>
              <a:rPr lang="ru-RU" sz="2200" dirty="0" smtClean="0"/>
              <a:t> </a:t>
            </a:r>
            <a:r>
              <a:rPr lang="ru-RU" sz="2200" dirty="0" err="1" smtClean="0"/>
              <a:t>place</a:t>
            </a:r>
            <a:r>
              <a:rPr lang="ru-RU" sz="2200" dirty="0" smtClean="0"/>
              <a:t> </a:t>
            </a:r>
            <a:r>
              <a:rPr lang="ru-RU" sz="2200" dirty="0" err="1" smtClean="0"/>
              <a:t>strengthened</a:t>
            </a:r>
            <a:r>
              <a:rPr lang="ru-RU" sz="2200" dirty="0" smtClean="0"/>
              <a:t> </a:t>
            </a:r>
            <a:r>
              <a:rPr lang="ru-RU" sz="2200" dirty="0" err="1" smtClean="0"/>
              <a:t>Swedish</a:t>
            </a:r>
            <a:r>
              <a:rPr lang="ru-RU" sz="2200" dirty="0" smtClean="0"/>
              <a:t> </a:t>
            </a:r>
            <a:r>
              <a:rPr lang="ru-RU" sz="2200" dirty="0" err="1" smtClean="0"/>
              <a:t>corporations</a:t>
            </a:r>
            <a:r>
              <a:rPr lang="ru-RU" sz="2200" dirty="0" smtClean="0"/>
              <a:t>, </a:t>
            </a:r>
            <a:r>
              <a:rPr lang="ru-RU" sz="2200" dirty="0" err="1" smtClean="0"/>
              <a:t>which</a:t>
            </a:r>
            <a:r>
              <a:rPr lang="ru-RU" sz="2200" dirty="0" smtClean="0"/>
              <a:t> </a:t>
            </a:r>
            <a:r>
              <a:rPr lang="ru-RU" sz="2200" dirty="0" err="1" smtClean="0"/>
              <a:t>became</a:t>
            </a:r>
            <a:r>
              <a:rPr lang="ru-RU" sz="2200" dirty="0" smtClean="0"/>
              <a:t> </a:t>
            </a:r>
            <a:r>
              <a:rPr lang="ru-RU" sz="2200" dirty="0" err="1" smtClean="0"/>
              <a:t>owners</a:t>
            </a:r>
            <a:r>
              <a:rPr lang="ru-RU" sz="2200" dirty="0" smtClean="0"/>
              <a:t> </a:t>
            </a:r>
            <a:r>
              <a:rPr lang="ru-RU" sz="2200" dirty="0" err="1" smtClean="0"/>
              <a:t>of</a:t>
            </a:r>
            <a:r>
              <a:rPr lang="ru-RU" sz="2200" dirty="0" smtClean="0"/>
              <a:t> </a:t>
            </a:r>
            <a:r>
              <a:rPr lang="ru-RU" sz="2200" dirty="0" err="1" smtClean="0"/>
              <a:t>numerous</a:t>
            </a:r>
            <a:r>
              <a:rPr lang="ru-RU" sz="2200" dirty="0" smtClean="0"/>
              <a:t> </a:t>
            </a:r>
            <a:r>
              <a:rPr lang="ru-RU" sz="2200" dirty="0" err="1" smtClean="0"/>
              <a:t>foreign</a:t>
            </a:r>
            <a:r>
              <a:rPr lang="ru-RU" sz="2200" dirty="0" smtClean="0"/>
              <a:t> </a:t>
            </a:r>
            <a:r>
              <a:rPr lang="ru-RU" sz="2200" dirty="0" err="1" smtClean="0"/>
              <a:t>firms</a:t>
            </a:r>
            <a:r>
              <a:rPr lang="ru-RU" sz="2200" dirty="0" smtClean="0"/>
              <a:t>. </a:t>
            </a:r>
            <a:endParaRPr lang="en-US" sz="2200" dirty="0" smtClean="0"/>
          </a:p>
          <a:p>
            <a:r>
              <a:rPr lang="ru-RU" sz="2200" dirty="0" err="1" smtClean="0"/>
              <a:t>The</a:t>
            </a:r>
            <a:r>
              <a:rPr lang="ru-RU" sz="2200" dirty="0" smtClean="0"/>
              <a:t> </a:t>
            </a:r>
            <a:r>
              <a:rPr lang="ru-RU" sz="2200" dirty="0" err="1" smtClean="0"/>
              <a:t>volume</a:t>
            </a:r>
            <a:r>
              <a:rPr lang="ru-RU" sz="2200" dirty="0" smtClean="0"/>
              <a:t> </a:t>
            </a:r>
            <a:r>
              <a:rPr lang="ru-RU" sz="2200" dirty="0" err="1" smtClean="0"/>
              <a:t>of</a:t>
            </a:r>
            <a:r>
              <a:rPr lang="ru-RU" sz="2200" dirty="0" smtClean="0"/>
              <a:t> </a:t>
            </a:r>
            <a:r>
              <a:rPr lang="ru-RU" sz="2200" dirty="0" err="1" smtClean="0"/>
              <a:t>exports</a:t>
            </a:r>
            <a:r>
              <a:rPr lang="ru-RU" sz="2200" dirty="0" smtClean="0"/>
              <a:t> </a:t>
            </a:r>
            <a:r>
              <a:rPr lang="ru-RU" sz="2200" dirty="0" err="1" smtClean="0"/>
              <a:t>has</a:t>
            </a:r>
            <a:r>
              <a:rPr lang="ru-RU" sz="2200" dirty="0" smtClean="0"/>
              <a:t> </a:t>
            </a:r>
            <a:r>
              <a:rPr lang="ru-RU" sz="2200" dirty="0" err="1" smtClean="0"/>
              <a:t>increased</a:t>
            </a:r>
            <a:r>
              <a:rPr lang="ru-RU" sz="2200" dirty="0" smtClean="0"/>
              <a:t>. </a:t>
            </a:r>
            <a:r>
              <a:rPr lang="ru-RU" sz="2200" dirty="0" err="1" smtClean="0"/>
              <a:t>Capital</a:t>
            </a:r>
            <a:r>
              <a:rPr lang="ru-RU" sz="2200" dirty="0" smtClean="0"/>
              <a:t> </a:t>
            </a:r>
            <a:r>
              <a:rPr lang="ru-RU" sz="2200" dirty="0" err="1" smtClean="0"/>
              <a:t>outflow</a:t>
            </a:r>
            <a:r>
              <a:rPr lang="ru-RU" sz="2200" dirty="0" smtClean="0"/>
              <a:t> </a:t>
            </a:r>
            <a:r>
              <a:rPr lang="ru-RU" sz="2200" dirty="0" err="1" smtClean="0"/>
              <a:t>from</a:t>
            </a:r>
            <a:r>
              <a:rPr lang="ru-RU" sz="2200" dirty="0" smtClean="0"/>
              <a:t> </a:t>
            </a:r>
            <a:r>
              <a:rPr lang="ru-RU" sz="2200" dirty="0" err="1" smtClean="0"/>
              <a:t>Sweden</a:t>
            </a:r>
            <a:r>
              <a:rPr lang="ru-RU" sz="2200" dirty="0" smtClean="0"/>
              <a:t> </a:t>
            </a:r>
            <a:r>
              <a:rPr lang="ru-RU" sz="2200" dirty="0" err="1" smtClean="0"/>
              <a:t>began</a:t>
            </a:r>
            <a:r>
              <a:rPr lang="ru-RU" sz="2200" dirty="0" smtClean="0"/>
              <a:t> </a:t>
            </a:r>
            <a:r>
              <a:rPr lang="ru-RU" sz="2200" dirty="0" err="1" smtClean="0"/>
              <a:t>in</a:t>
            </a:r>
            <a:r>
              <a:rPr lang="ru-RU" sz="2200" dirty="0" smtClean="0"/>
              <a:t> </a:t>
            </a:r>
            <a:r>
              <a:rPr lang="ru-RU" sz="2200" dirty="0" err="1" smtClean="0"/>
              <a:t>the</a:t>
            </a:r>
            <a:r>
              <a:rPr lang="ru-RU" sz="2200" dirty="0" smtClean="0"/>
              <a:t> </a:t>
            </a:r>
            <a:r>
              <a:rPr lang="ru-RU" sz="2200" dirty="0" err="1" smtClean="0"/>
              <a:t>form</a:t>
            </a:r>
            <a:r>
              <a:rPr lang="ru-RU" sz="2200" dirty="0" smtClean="0"/>
              <a:t> </a:t>
            </a:r>
            <a:r>
              <a:rPr lang="ru-RU" sz="2200" dirty="0" err="1" smtClean="0"/>
              <a:t>of</a:t>
            </a:r>
            <a:r>
              <a:rPr lang="ru-RU" sz="2200" dirty="0" smtClean="0"/>
              <a:t> </a:t>
            </a:r>
            <a:r>
              <a:rPr lang="ru-RU" sz="2200" dirty="0" err="1" smtClean="0"/>
              <a:t>direct</a:t>
            </a:r>
            <a:r>
              <a:rPr lang="ru-RU" sz="2200" dirty="0" smtClean="0"/>
              <a:t> </a:t>
            </a:r>
            <a:r>
              <a:rPr lang="ru-RU" sz="2200" dirty="0" err="1" smtClean="0"/>
              <a:t>private</a:t>
            </a:r>
            <a:r>
              <a:rPr lang="ru-RU" sz="2200" dirty="0" smtClean="0"/>
              <a:t> </a:t>
            </a:r>
            <a:r>
              <a:rPr lang="ru-RU" sz="2200" dirty="0" err="1" smtClean="0"/>
              <a:t>investments</a:t>
            </a:r>
            <a:r>
              <a:rPr lang="ru-RU" sz="2200" dirty="0" smtClean="0"/>
              <a:t>, </a:t>
            </a:r>
            <a:r>
              <a:rPr lang="ru-RU" sz="2200" dirty="0" err="1" smtClean="0"/>
              <a:t>especially</a:t>
            </a:r>
            <a:r>
              <a:rPr lang="ru-RU" sz="2200" dirty="0" smtClean="0"/>
              <a:t> </a:t>
            </a:r>
            <a:r>
              <a:rPr lang="ru-RU" sz="2200" dirty="0" err="1" smtClean="0"/>
              <a:t>in</a:t>
            </a:r>
            <a:r>
              <a:rPr lang="ru-RU" sz="2200" dirty="0" smtClean="0"/>
              <a:t> </a:t>
            </a:r>
            <a:r>
              <a:rPr lang="ru-RU" sz="2200" dirty="0" err="1" smtClean="0"/>
              <a:t>Western</a:t>
            </a:r>
            <a:r>
              <a:rPr lang="ru-RU" sz="2200" dirty="0" smtClean="0"/>
              <a:t> </a:t>
            </a:r>
            <a:r>
              <a:rPr lang="ru-RU" sz="2200" dirty="0" err="1" smtClean="0"/>
              <a:t>Europe</a:t>
            </a:r>
            <a:r>
              <a:rPr lang="ru-RU" sz="2200" dirty="0" smtClean="0"/>
              <a:t> </a:t>
            </a:r>
            <a:r>
              <a:rPr lang="ru-RU" sz="2200" dirty="0" err="1" smtClean="0"/>
              <a:t>and</a:t>
            </a:r>
            <a:r>
              <a:rPr lang="ru-RU" sz="2200" dirty="0" smtClean="0"/>
              <a:t> </a:t>
            </a:r>
            <a:r>
              <a:rPr lang="ru-RU" sz="2200" dirty="0" err="1" smtClean="0"/>
              <a:t>North</a:t>
            </a:r>
            <a:r>
              <a:rPr lang="ru-RU" sz="2200" dirty="0" smtClean="0"/>
              <a:t> </a:t>
            </a:r>
            <a:r>
              <a:rPr lang="ru-RU" sz="2200" dirty="0" err="1" smtClean="0"/>
              <a:t>America</a:t>
            </a:r>
            <a:r>
              <a:rPr lang="ru-RU" sz="2200" dirty="0" smtClean="0"/>
              <a:t>. </a:t>
            </a:r>
            <a:r>
              <a:rPr lang="ru-RU" sz="2200" dirty="0" err="1" smtClean="0"/>
              <a:t>As</a:t>
            </a:r>
            <a:r>
              <a:rPr lang="ru-RU" sz="2200" dirty="0" smtClean="0"/>
              <a:t> </a:t>
            </a:r>
            <a:r>
              <a:rPr lang="ru-RU" sz="2200" dirty="0" err="1" smtClean="0"/>
              <a:t>the</a:t>
            </a:r>
            <a:r>
              <a:rPr lang="ru-RU" sz="2200" dirty="0" smtClean="0"/>
              <a:t> </a:t>
            </a:r>
            <a:r>
              <a:rPr lang="ru-RU" sz="2200" dirty="0" err="1" smtClean="0"/>
              <a:t>owners</a:t>
            </a:r>
            <a:r>
              <a:rPr lang="ru-RU" sz="2200" dirty="0" smtClean="0"/>
              <a:t> </a:t>
            </a:r>
            <a:r>
              <a:rPr lang="ru-RU" sz="2200" dirty="0" err="1" smtClean="0"/>
              <a:t>of</a:t>
            </a:r>
            <a:r>
              <a:rPr lang="ru-RU" sz="2200" dirty="0" smtClean="0"/>
              <a:t> </a:t>
            </a:r>
            <a:r>
              <a:rPr lang="ru-RU" sz="2200" dirty="0" err="1" smtClean="0"/>
              <a:t>private</a:t>
            </a:r>
            <a:r>
              <a:rPr lang="ru-RU" sz="2200" dirty="0" smtClean="0"/>
              <a:t> </a:t>
            </a:r>
            <a:r>
              <a:rPr lang="ru-RU" sz="2200" dirty="0" err="1" smtClean="0"/>
              <a:t>financial</a:t>
            </a:r>
            <a:r>
              <a:rPr lang="ru-RU" sz="2200" dirty="0" smtClean="0"/>
              <a:t> </a:t>
            </a:r>
            <a:r>
              <a:rPr lang="ru-RU" sz="2200" dirty="0" err="1" smtClean="0"/>
              <a:t>capital</a:t>
            </a:r>
            <a:r>
              <a:rPr lang="ru-RU" sz="2200" dirty="0" smtClean="0"/>
              <a:t> </a:t>
            </a:r>
            <a:r>
              <a:rPr lang="ru-RU" sz="2200" dirty="0" err="1" smtClean="0"/>
              <a:t>were</a:t>
            </a:r>
            <a:r>
              <a:rPr lang="ru-RU" sz="2200" dirty="0" smtClean="0"/>
              <a:t> </a:t>
            </a:r>
            <a:r>
              <a:rPr lang="ru-RU" sz="2200" dirty="0" err="1" smtClean="0"/>
              <a:t>freed</a:t>
            </a:r>
            <a:r>
              <a:rPr lang="ru-RU" sz="2200" dirty="0" smtClean="0"/>
              <a:t> </a:t>
            </a:r>
            <a:r>
              <a:rPr lang="ru-RU" sz="2200" dirty="0" err="1" smtClean="0"/>
              <a:t>from</a:t>
            </a:r>
            <a:r>
              <a:rPr lang="ru-RU" sz="2200" dirty="0" smtClean="0"/>
              <a:t> </a:t>
            </a:r>
            <a:r>
              <a:rPr lang="ru-RU" sz="2200" dirty="0" err="1" smtClean="0"/>
              <a:t>state</a:t>
            </a:r>
            <a:r>
              <a:rPr lang="ru-RU" sz="2200" dirty="0" smtClean="0"/>
              <a:t> </a:t>
            </a:r>
            <a:r>
              <a:rPr lang="ru-RU" sz="2200" dirty="0" err="1" smtClean="0"/>
              <a:t>control</a:t>
            </a:r>
            <a:r>
              <a:rPr lang="ru-RU" sz="2200" dirty="0" smtClean="0"/>
              <a:t>, </a:t>
            </a:r>
            <a:r>
              <a:rPr lang="ru-RU" sz="2200" dirty="0" err="1" smtClean="0"/>
              <a:t>their</a:t>
            </a:r>
            <a:r>
              <a:rPr lang="ru-RU" sz="2200" dirty="0" smtClean="0"/>
              <a:t> </a:t>
            </a:r>
            <a:r>
              <a:rPr lang="ru-RU" sz="2200" dirty="0" err="1" smtClean="0"/>
              <a:t>foreign</a:t>
            </a:r>
            <a:r>
              <a:rPr lang="ru-RU" sz="2200" dirty="0" smtClean="0"/>
              <a:t> </a:t>
            </a:r>
            <a:r>
              <a:rPr lang="ru-RU" sz="2200" dirty="0" err="1" smtClean="0"/>
              <a:t>investments</a:t>
            </a:r>
            <a:r>
              <a:rPr lang="ru-RU" sz="2200" dirty="0" smtClean="0"/>
              <a:t> </a:t>
            </a:r>
            <a:r>
              <a:rPr lang="ru-RU" sz="2200" dirty="0" err="1" smtClean="0"/>
              <a:t>grew</a:t>
            </a:r>
            <a:r>
              <a:rPr lang="ru-RU" sz="2200" dirty="0" smtClean="0"/>
              <a:t>. </a:t>
            </a:r>
            <a:endParaRPr lang="en-US" sz="2200" dirty="0" smtClean="0"/>
          </a:p>
          <a:p>
            <a:r>
              <a:rPr lang="ru-RU" sz="2200" dirty="0" err="1" smtClean="0"/>
              <a:t>Sweden's</a:t>
            </a:r>
            <a:r>
              <a:rPr lang="ru-RU" sz="2200" dirty="0" smtClean="0"/>
              <a:t> </a:t>
            </a:r>
            <a:r>
              <a:rPr lang="ru-RU" sz="2200" dirty="0" err="1" smtClean="0"/>
              <a:t>planned</a:t>
            </a:r>
            <a:r>
              <a:rPr lang="ru-RU" sz="2200" dirty="0" smtClean="0"/>
              <a:t> </a:t>
            </a:r>
            <a:r>
              <a:rPr lang="ru-RU" sz="2200" dirty="0" err="1" smtClean="0"/>
              <a:t>accession</a:t>
            </a:r>
            <a:r>
              <a:rPr lang="ru-RU" sz="2200" dirty="0" smtClean="0"/>
              <a:t> </a:t>
            </a:r>
            <a:r>
              <a:rPr lang="ru-RU" sz="2200" dirty="0" err="1" smtClean="0"/>
              <a:t>to</a:t>
            </a:r>
            <a:r>
              <a:rPr lang="ru-RU" sz="2200" dirty="0" smtClean="0"/>
              <a:t> </a:t>
            </a:r>
            <a:r>
              <a:rPr lang="ru-RU" sz="2200" dirty="0" err="1" smtClean="0"/>
              <a:t>the</a:t>
            </a:r>
            <a:r>
              <a:rPr lang="ru-RU" sz="2200" dirty="0" smtClean="0"/>
              <a:t> </a:t>
            </a:r>
            <a:r>
              <a:rPr lang="ru-RU" sz="2200" dirty="0" err="1" smtClean="0"/>
              <a:t>EU</a:t>
            </a:r>
            <a:r>
              <a:rPr lang="ru-RU" sz="2200" dirty="0" smtClean="0"/>
              <a:t> </a:t>
            </a:r>
            <a:r>
              <a:rPr lang="ru-RU" sz="2200" dirty="0" err="1" smtClean="0"/>
              <a:t>has</a:t>
            </a:r>
            <a:r>
              <a:rPr lang="ru-RU" sz="2200" dirty="0" smtClean="0"/>
              <a:t> </a:t>
            </a:r>
            <a:r>
              <a:rPr lang="ru-RU" sz="2200" dirty="0" err="1" smtClean="0"/>
              <a:t>given</a:t>
            </a:r>
            <a:r>
              <a:rPr lang="ru-RU" sz="2200" dirty="0" smtClean="0"/>
              <a:t> </a:t>
            </a:r>
            <a:r>
              <a:rPr lang="ru-RU" sz="2200" dirty="0" err="1" smtClean="0"/>
              <a:t>rise</a:t>
            </a:r>
            <a:r>
              <a:rPr lang="ru-RU" sz="2200" dirty="0" smtClean="0"/>
              <a:t> </a:t>
            </a:r>
            <a:r>
              <a:rPr lang="ru-RU" sz="2200" dirty="0" err="1" smtClean="0"/>
              <a:t>to</a:t>
            </a:r>
            <a:r>
              <a:rPr lang="ru-RU" sz="2200" dirty="0" smtClean="0"/>
              <a:t> </a:t>
            </a:r>
            <a:r>
              <a:rPr lang="ru-RU" sz="2200" dirty="0" err="1" smtClean="0"/>
              <a:t>concern</a:t>
            </a:r>
            <a:r>
              <a:rPr lang="ru-RU" sz="2200" dirty="0" smtClean="0"/>
              <a:t> </a:t>
            </a:r>
            <a:r>
              <a:rPr lang="ru-RU" sz="2200" dirty="0" err="1" smtClean="0"/>
              <a:t>among</a:t>
            </a:r>
            <a:r>
              <a:rPr lang="ru-RU" sz="2200" dirty="0" smtClean="0"/>
              <a:t> </a:t>
            </a:r>
            <a:r>
              <a:rPr lang="ru-RU" sz="2200" dirty="0" err="1" smtClean="0"/>
              <a:t>Swedish</a:t>
            </a:r>
            <a:r>
              <a:rPr lang="ru-RU" sz="2200" dirty="0" smtClean="0"/>
              <a:t> </a:t>
            </a:r>
            <a:r>
              <a:rPr lang="ru-RU" sz="2200" dirty="0" err="1" smtClean="0"/>
              <a:t>corporations</a:t>
            </a:r>
            <a:r>
              <a:rPr lang="ru-RU" sz="2200" dirty="0" smtClean="0"/>
              <a:t> </a:t>
            </a:r>
            <a:r>
              <a:rPr lang="ru-RU" sz="2200" dirty="0" err="1" smtClean="0"/>
              <a:t>about</a:t>
            </a:r>
            <a:r>
              <a:rPr lang="ru-RU" sz="2200" dirty="0" smtClean="0"/>
              <a:t> </a:t>
            </a:r>
            <a:r>
              <a:rPr lang="ru-RU" sz="2200" dirty="0" err="1" smtClean="0"/>
              <a:t>their</a:t>
            </a:r>
            <a:r>
              <a:rPr lang="ru-RU" sz="2200" dirty="0" smtClean="0"/>
              <a:t> </a:t>
            </a:r>
            <a:r>
              <a:rPr lang="ru-RU" sz="2200" dirty="0" err="1" smtClean="0"/>
              <a:t>own</a:t>
            </a:r>
            <a:r>
              <a:rPr lang="ru-RU" sz="2200" dirty="0" smtClean="0"/>
              <a:t> </a:t>
            </a:r>
            <a:r>
              <a:rPr lang="ru-RU" sz="2200" dirty="0" err="1" smtClean="0"/>
              <a:t>competitiveness</a:t>
            </a:r>
            <a:r>
              <a:rPr lang="ru-RU" sz="2200" dirty="0" smtClean="0"/>
              <a:t> </a:t>
            </a:r>
            <a:r>
              <a:rPr lang="ru-RU" sz="2200" dirty="0" err="1" smtClean="0"/>
              <a:t>compared</a:t>
            </a:r>
            <a:r>
              <a:rPr lang="ru-RU" sz="2200" dirty="0" smtClean="0"/>
              <a:t> </a:t>
            </a:r>
            <a:r>
              <a:rPr lang="ru-RU" sz="2200" dirty="0" err="1" smtClean="0"/>
              <a:t>to</a:t>
            </a:r>
            <a:r>
              <a:rPr lang="ru-RU" sz="2200" dirty="0" smtClean="0"/>
              <a:t> </a:t>
            </a:r>
            <a:r>
              <a:rPr lang="ru-RU" sz="2200" dirty="0" err="1" smtClean="0"/>
              <a:t>European</a:t>
            </a:r>
            <a:r>
              <a:rPr lang="ru-RU" sz="2200" dirty="0" smtClean="0"/>
              <a:t> </a:t>
            </a:r>
            <a:r>
              <a:rPr lang="ru-RU" sz="2200" dirty="0" err="1" smtClean="0"/>
              <a:t>firms</a:t>
            </a:r>
            <a:r>
              <a:rPr lang="ru-RU" sz="2200" dirty="0" smtClean="0"/>
              <a:t>. </a:t>
            </a:r>
            <a:r>
              <a:rPr lang="ru-RU" sz="2200" dirty="0" err="1" smtClean="0"/>
              <a:t>As</a:t>
            </a:r>
            <a:r>
              <a:rPr lang="ru-RU" sz="2200" dirty="0" smtClean="0"/>
              <a:t> a </a:t>
            </a:r>
            <a:r>
              <a:rPr lang="ru-RU" sz="2200" dirty="0" err="1" smtClean="0"/>
              <a:t>result</a:t>
            </a:r>
            <a:r>
              <a:rPr lang="ru-RU" sz="2200" dirty="0" smtClean="0"/>
              <a:t>, </a:t>
            </a:r>
            <a:r>
              <a:rPr lang="ru-RU" sz="2200" dirty="0" err="1" smtClean="0"/>
              <a:t>business</a:t>
            </a:r>
            <a:r>
              <a:rPr lang="ru-RU" sz="2200" dirty="0" smtClean="0"/>
              <a:t> </a:t>
            </a:r>
            <a:r>
              <a:rPr lang="ru-RU" sz="2200" dirty="0" err="1" smtClean="0"/>
              <a:t>leaders</a:t>
            </a:r>
            <a:r>
              <a:rPr lang="ru-RU" sz="2200" dirty="0" smtClean="0"/>
              <a:t> </a:t>
            </a:r>
            <a:r>
              <a:rPr lang="ru-RU" sz="2200" dirty="0" err="1" smtClean="0"/>
              <a:t>were</a:t>
            </a:r>
            <a:r>
              <a:rPr lang="ru-RU" sz="2200" dirty="0" smtClean="0"/>
              <a:t> </a:t>
            </a:r>
            <a:r>
              <a:rPr lang="ru-RU" sz="2200" dirty="0" err="1" smtClean="0"/>
              <a:t>no</a:t>
            </a:r>
            <a:r>
              <a:rPr lang="ru-RU" sz="2200" dirty="0" smtClean="0"/>
              <a:t> </a:t>
            </a:r>
            <a:r>
              <a:rPr lang="ru-RU" sz="2200" dirty="0" err="1" smtClean="0"/>
              <a:t>longer</a:t>
            </a:r>
            <a:r>
              <a:rPr lang="ru-RU" sz="2200" dirty="0" smtClean="0"/>
              <a:t> </a:t>
            </a:r>
            <a:r>
              <a:rPr lang="ru-RU" sz="2200" dirty="0" err="1" smtClean="0"/>
              <a:t>so</a:t>
            </a:r>
            <a:r>
              <a:rPr lang="ru-RU" sz="2200" dirty="0" smtClean="0"/>
              <a:t> </a:t>
            </a:r>
            <a:r>
              <a:rPr lang="ru-RU" sz="2200" dirty="0" err="1" smtClean="0"/>
              <a:t>willing</a:t>
            </a:r>
            <a:r>
              <a:rPr lang="ru-RU" sz="2200" dirty="0" smtClean="0"/>
              <a:t> </a:t>
            </a:r>
            <a:r>
              <a:rPr lang="ru-RU" sz="2200" dirty="0" err="1" smtClean="0"/>
              <a:t>to</a:t>
            </a:r>
            <a:r>
              <a:rPr lang="ru-RU" sz="2200" dirty="0" smtClean="0"/>
              <a:t> </a:t>
            </a:r>
            <a:r>
              <a:rPr lang="ru-RU" sz="2200" dirty="0" err="1" smtClean="0"/>
              <a:t>cooperate</a:t>
            </a:r>
            <a:r>
              <a:rPr lang="ru-RU" sz="2200" dirty="0" smtClean="0"/>
              <a:t> </a:t>
            </a:r>
            <a:r>
              <a:rPr lang="ru-RU" sz="2200" dirty="0" err="1" smtClean="0"/>
              <a:t>with</a:t>
            </a:r>
            <a:r>
              <a:rPr lang="ru-RU" sz="2200" dirty="0" smtClean="0"/>
              <a:t> </a:t>
            </a:r>
            <a:r>
              <a:rPr lang="en-US" sz="2200" dirty="0" smtClean="0"/>
              <a:t>STU</a:t>
            </a:r>
            <a:r>
              <a:rPr lang="ru-RU" sz="2200" dirty="0" smtClean="0"/>
              <a:t> </a:t>
            </a:r>
            <a:r>
              <a:rPr lang="ru-RU" sz="2200" dirty="0" err="1" smtClean="0"/>
              <a:t>and</a:t>
            </a:r>
            <a:r>
              <a:rPr lang="ru-RU" sz="2200" dirty="0" smtClean="0"/>
              <a:t> </a:t>
            </a:r>
            <a:r>
              <a:rPr lang="ru-RU" sz="2200" dirty="0" err="1" smtClean="0">
                <a:latin typeface="Arial" panose="020B0604020202020204" pitchFamily="34" charset="0"/>
                <a:cs typeface="Arial" panose="020B0604020202020204" pitchFamily="34" charset="0"/>
              </a:rPr>
              <a:t>SD</a:t>
            </a:r>
            <a:r>
              <a:rPr lang="en-US" sz="2200" dirty="0" smtClean="0">
                <a:latin typeface="Arial" panose="020B0604020202020204" pitchFamily="34" charset="0"/>
                <a:cs typeface="Arial" panose="020B0604020202020204" pitchFamily="34" charset="0"/>
              </a:rPr>
              <a:t>W</a:t>
            </a:r>
            <a:r>
              <a:rPr lang="ru-RU" sz="2200" dirty="0" err="1" smtClean="0">
                <a:latin typeface="Arial" panose="020B0604020202020204" pitchFamily="34" charset="0"/>
                <a:cs typeface="Arial" panose="020B0604020202020204" pitchFamily="34" charset="0"/>
              </a:rPr>
              <a:t>PS</a:t>
            </a:r>
            <a:r>
              <a:rPr lang="ru-RU" sz="2200" dirty="0" smtClean="0"/>
              <a:t>, </a:t>
            </a:r>
            <a:r>
              <a:rPr lang="ru-RU" sz="2200" dirty="0" err="1" smtClean="0"/>
              <a:t>since</a:t>
            </a:r>
            <a:r>
              <a:rPr lang="ru-RU" sz="2200" dirty="0" smtClean="0"/>
              <a:t> </a:t>
            </a:r>
            <a:r>
              <a:rPr lang="ru-RU" sz="2200" dirty="0" err="1" smtClean="0"/>
              <a:t>such</a:t>
            </a:r>
            <a:r>
              <a:rPr lang="ru-RU" sz="2200" dirty="0" smtClean="0"/>
              <a:t> a </a:t>
            </a:r>
            <a:r>
              <a:rPr lang="ru-RU" sz="2200" dirty="0" err="1" smtClean="0"/>
              <a:t>partnership</a:t>
            </a:r>
            <a:r>
              <a:rPr lang="ru-RU" sz="2200" dirty="0" smtClean="0"/>
              <a:t> </a:t>
            </a:r>
            <a:r>
              <a:rPr lang="ru-RU" sz="2200" dirty="0" err="1" smtClean="0"/>
              <a:t>led</a:t>
            </a:r>
            <a:r>
              <a:rPr lang="ru-RU" sz="2200" dirty="0" smtClean="0"/>
              <a:t> </a:t>
            </a:r>
            <a:r>
              <a:rPr lang="ru-RU" sz="2200" dirty="0" err="1" smtClean="0"/>
              <a:t>to</a:t>
            </a:r>
            <a:r>
              <a:rPr lang="ru-RU" sz="2200" dirty="0" smtClean="0"/>
              <a:t> </a:t>
            </a:r>
            <a:r>
              <a:rPr lang="ru-RU" sz="2200" dirty="0" err="1" smtClean="0"/>
              <a:t>an</a:t>
            </a:r>
            <a:r>
              <a:rPr lang="ru-RU" sz="2200" dirty="0" smtClean="0"/>
              <a:t> </a:t>
            </a:r>
            <a:r>
              <a:rPr lang="ru-RU" sz="2200" dirty="0" err="1" smtClean="0"/>
              <a:t>increase</a:t>
            </a:r>
            <a:r>
              <a:rPr lang="ru-RU" sz="2200" dirty="0" smtClean="0"/>
              <a:t> </a:t>
            </a:r>
            <a:r>
              <a:rPr lang="ru-RU" sz="2200" dirty="0" err="1" smtClean="0"/>
              <a:t>in</a:t>
            </a:r>
            <a:r>
              <a:rPr lang="ru-RU" sz="2200" dirty="0" smtClean="0"/>
              <a:t> </a:t>
            </a:r>
            <a:r>
              <a:rPr lang="ru-RU" sz="2200" dirty="0" err="1" smtClean="0"/>
              <a:t>salaries</a:t>
            </a:r>
            <a:r>
              <a:rPr lang="ru-RU" sz="2200" dirty="0" smtClean="0"/>
              <a:t> </a:t>
            </a:r>
            <a:r>
              <a:rPr lang="ru-RU" sz="2200" dirty="0" err="1" smtClean="0"/>
              <a:t>and</a:t>
            </a:r>
            <a:r>
              <a:rPr lang="ru-RU" sz="2200" dirty="0" smtClean="0"/>
              <a:t> </a:t>
            </a:r>
            <a:r>
              <a:rPr lang="ru-RU" sz="2200" dirty="0" err="1" smtClean="0"/>
              <a:t>social</a:t>
            </a:r>
            <a:r>
              <a:rPr lang="ru-RU" sz="2200" dirty="0" smtClean="0"/>
              <a:t> </a:t>
            </a:r>
            <a:r>
              <a:rPr lang="ru-RU" sz="2200" dirty="0" err="1" smtClean="0"/>
              <a:t>security</a:t>
            </a:r>
            <a:r>
              <a:rPr lang="ru-RU" sz="2200" dirty="0" smtClean="0"/>
              <a:t> </a:t>
            </a:r>
            <a:r>
              <a:rPr lang="ru-RU" sz="2200" dirty="0" err="1" smtClean="0"/>
              <a:t>costs</a:t>
            </a:r>
            <a:r>
              <a:rPr lang="ru-RU" sz="2200" dirty="0" smtClean="0"/>
              <a:t>.</a:t>
            </a:r>
            <a:endParaRPr lang="ru-RU" sz="2200" dirty="0"/>
          </a:p>
        </p:txBody>
      </p:sp>
    </p:spTree>
    <p:extLst>
      <p:ext uri="{BB962C8B-B14F-4D97-AF65-F5344CB8AC3E}">
        <p14:creationId xmlns:p14="http://schemas.microsoft.com/office/powerpoint/2010/main" val="12345273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197346"/>
            <a:ext cx="8382000" cy="5509200"/>
          </a:xfrm>
          <a:prstGeom prst="rect">
            <a:avLst/>
          </a:prstGeom>
        </p:spPr>
        <p:txBody>
          <a:bodyPr wrap="square">
            <a:spAutoFit/>
          </a:bodyPr>
          <a:lstStyle/>
          <a:p>
            <a:r>
              <a:rPr lang="ru-RU" sz="2200" dirty="0" err="1" smtClean="0">
                <a:latin typeface="Arial" panose="020B0604020202020204" pitchFamily="34" charset="0"/>
                <a:cs typeface="Arial" panose="020B0604020202020204" pitchFamily="34" charset="0"/>
              </a:rPr>
              <a:t>If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60s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represented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era</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consensual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decision</a:t>
            </a:r>
            <a:r>
              <a:rPr lang="ru-RU" sz="2200" dirty="0" smtClean="0">
                <a:latin typeface="Arial" panose="020B0604020202020204" pitchFamily="34" charset="0"/>
                <a:cs typeface="Arial" panose="020B0604020202020204" pitchFamily="34" charset="0"/>
              </a:rPr>
              <a:t>–</a:t>
            </a:r>
            <a:r>
              <a:rPr lang="ru-RU" sz="2200" dirty="0" err="1" smtClean="0">
                <a:latin typeface="Arial" panose="020B0604020202020204" pitchFamily="34" charset="0"/>
                <a:cs typeface="Arial" panose="020B0604020202020204" pitchFamily="34" charset="0"/>
              </a:rPr>
              <a:t>making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after</a:t>
            </a:r>
            <a:r>
              <a:rPr lang="ru-RU" sz="2200" dirty="0" smtClean="0">
                <a:latin typeface="Arial" panose="020B0604020202020204" pitchFamily="34" charset="0"/>
                <a:cs typeface="Arial" panose="020B0604020202020204" pitchFamily="34" charset="0"/>
              </a:rPr>
              <a:t> 1975 </a:t>
            </a:r>
            <a:r>
              <a:rPr lang="ru-RU" sz="2200" dirty="0" err="1" smtClean="0">
                <a:latin typeface="Arial" panose="020B0604020202020204" pitchFamily="34" charset="0"/>
                <a:cs typeface="Arial" panose="020B0604020202020204" pitchFamily="34" charset="0"/>
              </a:rPr>
              <a:t>ideological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conflicts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between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political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parties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escalated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pace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economic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development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decreases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prices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imported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oil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increase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government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budget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deficit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growth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economic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pie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has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stopped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Conflicts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began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acquire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ideological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meaning</a:t>
            </a:r>
            <a:r>
              <a:rPr lang="ru-RU" sz="2200" dirty="0" smtClean="0">
                <a:latin typeface="Arial" panose="020B0604020202020204" pitchFamily="34" charset="0"/>
                <a:cs typeface="Arial" panose="020B0604020202020204" pitchFamily="34" charset="0"/>
              </a:rPr>
              <a:t>. </a:t>
            </a:r>
            <a:endParaRPr lang="en-US" sz="2200" dirty="0" smtClean="0">
              <a:latin typeface="Arial" panose="020B0604020202020204" pitchFamily="34" charset="0"/>
              <a:cs typeface="Arial" panose="020B0604020202020204" pitchFamily="34" charset="0"/>
            </a:endParaRPr>
          </a:p>
          <a:p>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leftists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Communist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Party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SD</a:t>
            </a:r>
            <a:r>
              <a:rPr lang="en-US" sz="2200" dirty="0" smtClean="0">
                <a:latin typeface="Arial" panose="020B0604020202020204" pitchFamily="34" charset="0"/>
                <a:cs typeface="Arial" panose="020B0604020202020204" pitchFamily="34" charset="0"/>
              </a:rPr>
              <a:t>W</a:t>
            </a:r>
            <a:r>
              <a:rPr lang="ru-RU" sz="2200" dirty="0" err="1" smtClean="0">
                <a:latin typeface="Arial" panose="020B0604020202020204" pitchFamily="34" charset="0"/>
                <a:cs typeface="Arial" panose="020B0604020202020204" pitchFamily="34" charset="0"/>
              </a:rPr>
              <a:t>PS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S</a:t>
            </a:r>
            <a:r>
              <a:rPr lang="en-US" sz="2200" dirty="0" smtClean="0">
                <a:latin typeface="Arial" panose="020B0604020202020204" pitchFamily="34" charset="0"/>
                <a:cs typeface="Arial" panose="020B0604020202020204" pitchFamily="34" charset="0"/>
              </a:rPr>
              <a:t>EC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called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establishment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workers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control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over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administration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conservative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Party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Union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Moderates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advocated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tax</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cuts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cuts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social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security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spending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reducing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influence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trade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unions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enterprises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accelerating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privatization</a:t>
            </a:r>
            <a:r>
              <a:rPr lang="ru-RU" sz="2200" dirty="0" smtClean="0">
                <a:latin typeface="Arial" panose="020B0604020202020204" pitchFamily="34" charset="0"/>
                <a:cs typeface="Arial" panose="020B0604020202020204" pitchFamily="34" charset="0"/>
              </a:rPr>
              <a:t>. </a:t>
            </a:r>
            <a:endParaRPr lang="en-US" sz="2200" dirty="0" smtClean="0">
              <a:latin typeface="Arial" panose="020B0604020202020204" pitchFamily="34" charset="0"/>
              <a:cs typeface="Arial" panose="020B0604020202020204" pitchFamily="34" charset="0"/>
            </a:endParaRPr>
          </a:p>
          <a:p>
            <a:r>
              <a:rPr lang="ru-RU" sz="2200" dirty="0" err="1" smtClean="0">
                <a:latin typeface="Arial" panose="020B0604020202020204" pitchFamily="34" charset="0"/>
                <a:cs typeface="Arial" panose="020B0604020202020204" pitchFamily="34" charset="0"/>
              </a:rPr>
              <a:t>Factional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tensions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within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each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parties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weakened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their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influence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political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decision-making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process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Disagreements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have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also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arisen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over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policies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nuclear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energy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environment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immigrants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EU</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membership</a:t>
            </a:r>
            <a:r>
              <a:rPr lang="ru-RU" sz="2200" dirty="0" smtClean="0">
                <a:latin typeface="Arial" panose="020B0604020202020204" pitchFamily="34" charset="0"/>
                <a:cs typeface="Arial" panose="020B0604020202020204" pitchFamily="34" charset="0"/>
              </a:rPr>
              <a:t>.</a:t>
            </a:r>
            <a:endParaRPr lang="ru-RU"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42829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58847"/>
            <a:ext cx="8305800" cy="6740307"/>
          </a:xfrm>
          <a:prstGeom prst="rect">
            <a:avLst/>
          </a:prstGeom>
        </p:spPr>
        <p:txBody>
          <a:bodyPr wrap="square">
            <a:spAutoFit/>
          </a:bodyPr>
          <a:lstStyle/>
          <a:p>
            <a:r>
              <a:rPr lang="ru-RU" sz="2400" dirty="0" err="1" smtClean="0">
                <a:latin typeface="Arial" panose="020B0604020202020204" pitchFamily="34" charset="0"/>
                <a:cs typeface="Arial" panose="020B0604020202020204" pitchFamily="34" charset="0"/>
              </a:rPr>
              <a:t>Structural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differences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between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state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bureaucracy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public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organizations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have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raised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doubts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about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effectiveness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social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democratic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conciliation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model</a:t>
            </a:r>
            <a:r>
              <a:rPr lang="ru-RU" sz="2400" dirty="0" smtClean="0">
                <a:latin typeface="Arial" panose="020B0604020202020204" pitchFamily="34" charset="0"/>
                <a:cs typeface="Arial" panose="020B0604020202020204" pitchFamily="34" charset="0"/>
              </a:rPr>
              <a:t>. </a:t>
            </a:r>
            <a:endParaRPr lang="en-US" sz="2400" dirty="0" smtClean="0">
              <a:latin typeface="Arial" panose="020B0604020202020204" pitchFamily="34" charset="0"/>
              <a:cs typeface="Arial" panose="020B0604020202020204" pitchFamily="34" charset="0"/>
            </a:endParaRPr>
          </a:p>
          <a:p>
            <a:r>
              <a:rPr lang="ru-RU" sz="2400" dirty="0" err="1" smtClean="0">
                <a:latin typeface="Arial" panose="020B0604020202020204" pitchFamily="34" charset="0"/>
                <a:cs typeface="Arial" panose="020B0604020202020204" pitchFamily="34" charset="0"/>
              </a:rPr>
              <a:t>Not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only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among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market-oriented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right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but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also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among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some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populist-minded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left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was</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conviction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that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excessive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trust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educated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professional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meritocratic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state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government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reduced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degree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popular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participation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social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independence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personal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initiative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creativity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Private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doctors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have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criticized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healthcare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system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accusing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bureaucracy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tape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waiting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long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for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serious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operations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such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heart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hip</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cataract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surgery</a:t>
            </a:r>
            <a:r>
              <a:rPr lang="ru-RU" sz="2400" dirty="0" smtClean="0">
                <a:latin typeface="Arial" panose="020B0604020202020204" pitchFamily="34" charset="0"/>
                <a:cs typeface="Arial" panose="020B0604020202020204" pitchFamily="34" charset="0"/>
              </a:rPr>
              <a:t>. </a:t>
            </a:r>
            <a:endParaRPr lang="en-US" sz="2400" dirty="0" smtClean="0">
              <a:latin typeface="Arial" panose="020B0604020202020204" pitchFamily="34" charset="0"/>
              <a:cs typeface="Arial" panose="020B0604020202020204" pitchFamily="34" charset="0"/>
            </a:endParaRPr>
          </a:p>
          <a:p>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assassination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Prime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Minister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Olof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Palme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February</a:t>
            </a:r>
            <a:r>
              <a:rPr lang="ru-RU" sz="2400" dirty="0" smtClean="0">
                <a:latin typeface="Arial" panose="020B0604020202020204" pitchFamily="34" charset="0"/>
                <a:cs typeface="Arial" panose="020B0604020202020204" pitchFamily="34" charset="0"/>
              </a:rPr>
              <a:t> 1986 </a:t>
            </a:r>
            <a:r>
              <a:rPr lang="ru-RU" sz="2400" dirty="0" err="1" smtClean="0">
                <a:latin typeface="Arial" panose="020B0604020202020204" pitchFamily="34" charset="0"/>
                <a:cs typeface="Arial" panose="020B0604020202020204" pitchFamily="34" charset="0"/>
              </a:rPr>
              <a:t>reinforced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skepticism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about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conflict</a:t>
            </a:r>
            <a:r>
              <a:rPr lang="ru-RU" sz="2400" dirty="0" smtClean="0">
                <a:latin typeface="Arial" panose="020B0604020202020204" pitchFamily="34" charset="0"/>
                <a:cs typeface="Arial" panose="020B0604020202020204" pitchFamily="34" charset="0"/>
              </a:rPr>
              <a:t>–</a:t>
            </a:r>
            <a:r>
              <a:rPr lang="ru-RU" sz="2400" dirty="0" err="1" smtClean="0">
                <a:latin typeface="Arial" panose="020B0604020202020204" pitchFamily="34" charset="0"/>
                <a:cs typeface="Arial" panose="020B0604020202020204" pitchFamily="34" charset="0"/>
              </a:rPr>
              <a:t>free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Swedish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conciliation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system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Left-wing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intellectuals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have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expressed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doubts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about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way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which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bureaucratic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agencies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such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Swedish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Security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Police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armed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forces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investigating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Palme's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murder</a:t>
            </a:r>
            <a:r>
              <a:rPr lang="ru-RU" sz="2400" dirty="0" smtClean="0">
                <a:latin typeface="Arial" panose="020B0604020202020204" pitchFamily="34" charset="0"/>
                <a:cs typeface="Arial" panose="020B0604020202020204" pitchFamily="34" charset="0"/>
              </a:rPr>
              <a:t>.</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55565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304800"/>
            <a:ext cx="8382000" cy="5632311"/>
          </a:xfrm>
          <a:prstGeom prst="rect">
            <a:avLst/>
          </a:prstGeom>
        </p:spPr>
        <p:txBody>
          <a:bodyPr wrap="square">
            <a:spAutoFit/>
          </a:bodyPr>
          <a:lstStyle/>
          <a:p>
            <a:r>
              <a:rPr lang="ru-RU" sz="2000" dirty="0" err="1" smtClean="0">
                <a:latin typeface="Arial" panose="020B0604020202020204" pitchFamily="34" charset="0"/>
                <a:cs typeface="Arial" panose="020B0604020202020204" pitchFamily="34" charset="0"/>
              </a:rPr>
              <a:t>Since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mid</a:t>
            </a:r>
            <a:r>
              <a:rPr lang="ru-RU" sz="2000" dirty="0" smtClean="0">
                <a:latin typeface="Arial" panose="020B0604020202020204" pitchFamily="34" charset="0"/>
                <a:cs typeface="Arial" panose="020B0604020202020204" pitchFamily="34" charset="0"/>
              </a:rPr>
              <a:t>–</a:t>
            </a:r>
            <a:r>
              <a:rPr lang="ru-RU" sz="2000" dirty="0" err="1" smtClean="0">
                <a:latin typeface="Arial" panose="020B0604020202020204" pitchFamily="34" charset="0"/>
                <a:cs typeface="Arial" panose="020B0604020202020204" pitchFamily="34" charset="0"/>
              </a:rPr>
              <a:t>70s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tension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situation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has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had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impact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cultural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sphere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Social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democratic</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leaders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could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not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bring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together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opposing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values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market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activity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social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equality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individual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self</a:t>
            </a:r>
            <a:r>
              <a:rPr lang="ru-RU" sz="2000" dirty="0" smtClean="0">
                <a:latin typeface="Arial" panose="020B0604020202020204" pitchFamily="34" charset="0"/>
                <a:cs typeface="Arial" panose="020B0604020202020204" pitchFamily="34" charset="0"/>
              </a:rPr>
              <a:t>–</a:t>
            </a:r>
            <a:r>
              <a:rPr lang="ru-RU" sz="2000" dirty="0" err="1" smtClean="0">
                <a:latin typeface="Arial" panose="020B0604020202020204" pitchFamily="34" charset="0"/>
                <a:cs typeface="Arial" panose="020B0604020202020204" pitchFamily="34" charset="0"/>
              </a:rPr>
              <a:t>expression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collective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solidarity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conflict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interests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influence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groups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national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consensus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Support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for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differentiated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individual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choice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increased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group</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conflict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increased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due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rejection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income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equality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social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solidarity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class-based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compromises</a:t>
            </a:r>
            <a:r>
              <a:rPr lang="ru-RU" sz="2000" dirty="0" smtClean="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r>
              <a:rPr lang="ru-RU" sz="2000" dirty="0" err="1" smtClean="0">
                <a:latin typeface="Arial" panose="020B0604020202020204" pitchFamily="34" charset="0"/>
                <a:cs typeface="Arial" panose="020B0604020202020204" pitchFamily="34" charset="0"/>
              </a:rPr>
              <a:t>Under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democratic</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corporatism</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various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groups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influence</a:t>
            </a:r>
            <a:r>
              <a:rPr lang="ru-RU" sz="2000" dirty="0" smtClean="0">
                <a:latin typeface="Arial" panose="020B0604020202020204" pitchFamily="34" charset="0"/>
                <a:cs typeface="Arial" panose="020B0604020202020204" pitchFamily="34" charset="0"/>
              </a:rPr>
              <a:t> — </a:t>
            </a:r>
            <a:r>
              <a:rPr lang="ru-RU" sz="2000" dirty="0" err="1" smtClean="0">
                <a:latin typeface="Arial" panose="020B0604020202020204" pitchFamily="34" charset="0"/>
                <a:cs typeface="Arial" panose="020B0604020202020204" pitchFamily="34" charset="0"/>
              </a:rPr>
              <a:t>trade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unions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industry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associations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certain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categories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businesses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cooperatives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tenant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organizations</a:t>
            </a:r>
            <a:r>
              <a:rPr lang="ru-RU" sz="2000" dirty="0" smtClean="0">
                <a:latin typeface="Arial" panose="020B0604020202020204" pitchFamily="34" charset="0"/>
                <a:cs typeface="Arial" panose="020B0604020202020204" pitchFamily="34" charset="0"/>
              </a:rPr>
              <a:t> — </a:t>
            </a:r>
            <a:r>
              <a:rPr lang="ru-RU" sz="2000" dirty="0" err="1" smtClean="0">
                <a:latin typeface="Arial" panose="020B0604020202020204" pitchFamily="34" charset="0"/>
                <a:cs typeface="Arial" panose="020B0604020202020204" pitchFamily="34" charset="0"/>
              </a:rPr>
              <a:t>made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specific</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demands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improve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their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financial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situation</a:t>
            </a:r>
            <a:r>
              <a:rPr lang="ru-RU" sz="2000" dirty="0" smtClean="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80s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movements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advocating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spiritual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moral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values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dominated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women's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organizations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green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associations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non</a:t>
            </a:r>
            <a:r>
              <a:rPr lang="ru-RU" sz="2000" dirty="0" smtClean="0">
                <a:latin typeface="Arial" panose="020B0604020202020204" pitchFamily="34" charset="0"/>
                <a:cs typeface="Arial" panose="020B0604020202020204" pitchFamily="34" charset="0"/>
              </a:rPr>
              <a:t>–</a:t>
            </a:r>
            <a:r>
              <a:rPr lang="ru-RU" sz="2000" dirty="0" err="1" smtClean="0">
                <a:latin typeface="Arial" panose="020B0604020202020204" pitchFamily="34" charset="0"/>
                <a:cs typeface="Arial" panose="020B0604020202020204" pitchFamily="34" charset="0"/>
              </a:rPr>
              <a:t>Lutheran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Evangelical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Protestant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churches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well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groups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fighting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against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granting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political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asylum</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refugees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especially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emigrants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from</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Muslim</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countries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such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Iran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Turkey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Somalia</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These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movements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asserted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values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about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which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was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not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easy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come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 </a:t>
            </a:r>
            <a:r>
              <a:rPr lang="ru-RU" sz="2000" dirty="0" err="1" smtClean="0">
                <a:latin typeface="Arial" panose="020B0604020202020204" pitchFamily="34" charset="0"/>
                <a:cs typeface="Arial" panose="020B0604020202020204" pitchFamily="34" charset="0"/>
              </a:rPr>
              <a:t>compromise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with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material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demands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put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forward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economic</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groups</a:t>
            </a:r>
            <a:r>
              <a:rPr lang="ru-RU" sz="2000" dirty="0" smtClean="0">
                <a:latin typeface="Arial" panose="020B0604020202020204" pitchFamily="34" charset="0"/>
                <a:cs typeface="Arial" panose="020B0604020202020204" pitchFamily="34" charset="0"/>
              </a:rPr>
              <a:t>.</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85925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1000" y="381000"/>
            <a:ext cx="8534400" cy="6555641"/>
          </a:xfrm>
          <a:prstGeom prst="rect">
            <a:avLst/>
          </a:prstGeom>
        </p:spPr>
        <p:txBody>
          <a:bodyPr wrap="square">
            <a:spAutoFit/>
          </a:bodyPr>
          <a:lstStyle/>
          <a:p>
            <a:r>
              <a:rPr lang="ru-RU" sz="2000" dirty="0" err="1" smtClean="0">
                <a:latin typeface="Arial" panose="020B0604020202020204" pitchFamily="34" charset="0"/>
                <a:cs typeface="Arial" panose="020B0604020202020204" pitchFamily="34" charset="0"/>
              </a:rPr>
              <a:t>By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time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September</a:t>
            </a:r>
            <a:r>
              <a:rPr lang="ru-RU" sz="2000" dirty="0" smtClean="0">
                <a:latin typeface="Arial" panose="020B0604020202020204" pitchFamily="34" charset="0"/>
                <a:cs typeface="Arial" panose="020B0604020202020204" pitchFamily="34" charset="0"/>
              </a:rPr>
              <a:t> 1991 </a:t>
            </a:r>
            <a:r>
              <a:rPr lang="ru-RU" sz="2000" dirty="0" err="1" smtClean="0">
                <a:latin typeface="Arial" panose="020B0604020202020204" pitchFamily="34" charset="0"/>
                <a:cs typeface="Arial" panose="020B0604020202020204" pitchFamily="34" charset="0"/>
              </a:rPr>
              <a:t>legislative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elections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structural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cultural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behavioral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differences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had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intensified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much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that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Social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Democratic</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had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lost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leadership</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Government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All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three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left</a:t>
            </a:r>
            <a:r>
              <a:rPr lang="ru-RU" sz="2000" dirty="0" smtClean="0">
                <a:latin typeface="Arial" panose="020B0604020202020204" pitchFamily="34" charset="0"/>
                <a:cs typeface="Arial" panose="020B0604020202020204" pitchFamily="34" charset="0"/>
              </a:rPr>
              <a:t>—</a:t>
            </a:r>
            <a:r>
              <a:rPr lang="ru-RU" sz="2000" dirty="0" err="1" smtClean="0">
                <a:latin typeface="Arial" panose="020B0604020202020204" pitchFamily="34" charset="0"/>
                <a:cs typeface="Arial" panose="020B0604020202020204" pitchFamily="34" charset="0"/>
              </a:rPr>
              <a:t>wing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parties</a:t>
            </a:r>
            <a:r>
              <a:rPr lang="ru-RU" sz="2000" dirty="0" smtClean="0">
                <a:latin typeface="Arial" panose="020B0604020202020204" pitchFamily="34" charset="0"/>
                <a:cs typeface="Arial" panose="020B0604020202020204" pitchFamily="34" charset="0"/>
              </a:rPr>
              <a:t> -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SD</a:t>
            </a:r>
            <a:r>
              <a:rPr lang="en-US" sz="2000" dirty="0" smtClean="0">
                <a:latin typeface="Arial" panose="020B0604020202020204" pitchFamily="34" charset="0"/>
                <a:cs typeface="Arial" panose="020B0604020202020204" pitchFamily="34" charset="0"/>
              </a:rPr>
              <a:t>W</a:t>
            </a:r>
            <a:r>
              <a:rPr lang="ru-RU" sz="2000" dirty="0" err="1" smtClean="0">
                <a:latin typeface="Arial" panose="020B0604020202020204" pitchFamily="34" charset="0"/>
                <a:cs typeface="Arial" panose="020B0604020202020204" pitchFamily="34" charset="0"/>
              </a:rPr>
              <a:t>PS</a:t>
            </a:r>
            <a:r>
              <a:rPr lang="ru-RU" sz="2000" dirty="0" smtClean="0">
                <a:latin typeface="Arial" panose="020B0604020202020204" pitchFamily="34" charset="0"/>
                <a:cs typeface="Arial" panose="020B0604020202020204" pitchFamily="34" charset="0"/>
              </a:rPr>
              <a:t> </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Green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environmental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Left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former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Communists</a:t>
            </a:r>
            <a:r>
              <a:rPr lang="ru-RU" sz="2000" dirty="0" smtClean="0">
                <a:latin typeface="Arial" panose="020B0604020202020204" pitchFamily="34" charset="0"/>
                <a:cs typeface="Arial" panose="020B0604020202020204" pitchFamily="34" charset="0"/>
              </a:rPr>
              <a:t>) - </a:t>
            </a:r>
            <a:r>
              <a:rPr lang="ru-RU" sz="2000" dirty="0" err="1" smtClean="0">
                <a:latin typeface="Arial" panose="020B0604020202020204" pitchFamily="34" charset="0"/>
                <a:cs typeface="Arial" panose="020B0604020202020204" pitchFamily="34" charset="0"/>
              </a:rPr>
              <a:t>suffered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from</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insufficient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voter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support</a:t>
            </a:r>
            <a:r>
              <a:rPr lang="ru-RU" sz="2000" dirty="0" smtClean="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number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seats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parliament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belonging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SD</a:t>
            </a:r>
            <a:r>
              <a:rPr lang="en-US" sz="2000" dirty="0" smtClean="0">
                <a:latin typeface="Arial" panose="020B0604020202020204" pitchFamily="34" charset="0"/>
                <a:cs typeface="Arial" panose="020B0604020202020204" pitchFamily="34" charset="0"/>
              </a:rPr>
              <a:t>W</a:t>
            </a:r>
            <a:r>
              <a:rPr lang="ru-RU" sz="2000" dirty="0" err="1" smtClean="0">
                <a:latin typeface="Arial" panose="020B0604020202020204" pitchFamily="34" charset="0"/>
                <a:cs typeface="Arial" panose="020B0604020202020204" pitchFamily="34" charset="0"/>
              </a:rPr>
              <a:t>PS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decreased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from</a:t>
            </a:r>
            <a:r>
              <a:rPr lang="ru-RU" sz="2000" dirty="0" smtClean="0">
                <a:latin typeface="Arial" panose="020B0604020202020204" pitchFamily="34" charset="0"/>
                <a:cs typeface="Arial" panose="020B0604020202020204" pitchFamily="34" charset="0"/>
              </a:rPr>
              <a:t> 43%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1988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38%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next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three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years</a:t>
            </a:r>
            <a:r>
              <a:rPr lang="ru-RU" sz="2000" dirty="0" smtClean="0">
                <a:latin typeface="Arial" panose="020B0604020202020204" pitchFamily="34" charset="0"/>
                <a:cs typeface="Arial" panose="020B0604020202020204" pitchFamily="34" charset="0"/>
              </a:rPr>
              <a:t> —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lowest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number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since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1928 </a:t>
            </a:r>
            <a:r>
              <a:rPr lang="ru-RU" sz="2000" dirty="0" err="1" smtClean="0">
                <a:latin typeface="Arial" panose="020B0604020202020204" pitchFamily="34" charset="0"/>
                <a:cs typeface="Arial" panose="020B0604020202020204" pitchFamily="34" charset="0"/>
              </a:rPr>
              <a:t>elections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Left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received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about</a:t>
            </a:r>
            <a:r>
              <a:rPr lang="ru-RU" sz="2000" dirty="0" smtClean="0">
                <a:latin typeface="Arial" panose="020B0604020202020204" pitchFamily="34" charset="0"/>
                <a:cs typeface="Arial" panose="020B0604020202020204" pitchFamily="34" charset="0"/>
              </a:rPr>
              <a:t> 6%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vote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1988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only</a:t>
            </a:r>
            <a:r>
              <a:rPr lang="ru-RU" sz="2000" dirty="0" smtClean="0">
                <a:latin typeface="Arial" panose="020B0604020202020204" pitchFamily="34" charset="0"/>
                <a:cs typeface="Arial" panose="020B0604020202020204" pitchFamily="34" charset="0"/>
              </a:rPr>
              <a:t> 4.5%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1991.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Greens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having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received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less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than</a:t>
            </a:r>
            <a:r>
              <a:rPr lang="ru-RU" sz="2000" dirty="0" smtClean="0">
                <a:latin typeface="Arial" panose="020B0604020202020204" pitchFamily="34" charset="0"/>
                <a:cs typeface="Arial" panose="020B0604020202020204" pitchFamily="34" charset="0"/>
              </a:rPr>
              <a:t> 4%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vote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compared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5.5%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1988), </a:t>
            </a:r>
            <a:r>
              <a:rPr lang="ru-RU" sz="2000" dirty="0" err="1" smtClean="0">
                <a:latin typeface="Arial" panose="020B0604020202020204" pitchFamily="34" charset="0"/>
                <a:cs typeface="Arial" panose="020B0604020202020204" pitchFamily="34" charset="0"/>
              </a:rPr>
              <a:t>did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not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get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parliament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all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representation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two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centrist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parties</a:t>
            </a:r>
            <a:r>
              <a:rPr lang="ru-RU" sz="2000" dirty="0" smtClean="0">
                <a:latin typeface="Arial" panose="020B0604020202020204" pitchFamily="34" charset="0"/>
                <a:cs typeface="Arial" panose="020B0604020202020204" pitchFamily="34" charset="0"/>
              </a:rPr>
              <a:t> —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Liberals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center</a:t>
            </a:r>
            <a:r>
              <a:rPr lang="ru-RU" sz="2000" dirty="0" smtClean="0">
                <a:latin typeface="Arial" panose="020B0604020202020204" pitchFamily="34" charset="0"/>
                <a:cs typeface="Arial" panose="020B0604020202020204" pitchFamily="34" charset="0"/>
              </a:rPr>
              <a:t> — </a:t>
            </a:r>
            <a:r>
              <a:rPr lang="ru-RU" sz="2000" dirty="0" err="1" smtClean="0">
                <a:latin typeface="Arial" panose="020B0604020202020204" pitchFamily="34" charset="0"/>
                <a:cs typeface="Arial" panose="020B0604020202020204" pitchFamily="34" charset="0"/>
              </a:rPr>
              <a:t>decreased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by</a:t>
            </a:r>
            <a:r>
              <a:rPr lang="ru-RU" sz="2000" dirty="0" smtClean="0">
                <a:latin typeface="Arial" panose="020B0604020202020204" pitchFamily="34" charset="0"/>
                <a:cs typeface="Arial" panose="020B0604020202020204" pitchFamily="34" charset="0"/>
              </a:rPr>
              <a:t> 3%. </a:t>
            </a:r>
            <a:endParaRPr lang="en-US" sz="2000" dirty="0" smtClean="0">
              <a:latin typeface="Arial" panose="020B0604020202020204" pitchFamily="34" charset="0"/>
              <a:cs typeface="Arial" panose="020B0604020202020204" pitchFamily="34" charset="0"/>
            </a:endParaRPr>
          </a:p>
          <a:p>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right-wing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parties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Conservative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Union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Moderates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increased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share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from</a:t>
            </a:r>
            <a:r>
              <a:rPr lang="ru-RU" sz="2000" dirty="0" smtClean="0">
                <a:latin typeface="Arial" panose="020B0604020202020204" pitchFamily="34" charset="0"/>
                <a:cs typeface="Arial" panose="020B0604020202020204" pitchFamily="34" charset="0"/>
              </a:rPr>
              <a:t> 18%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1988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22%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1991, </a:t>
            </a:r>
            <a:r>
              <a:rPr lang="ru-RU" sz="2000" dirty="0" err="1" smtClean="0">
                <a:latin typeface="Arial" panose="020B0604020202020204" pitchFamily="34" charset="0"/>
                <a:cs typeface="Arial" panose="020B0604020202020204" pitchFamily="34" charset="0"/>
              </a:rPr>
              <a:t>while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two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other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conservative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parties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Christian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Democratic</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Union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New</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Democracy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seats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legislature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for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first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time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Each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won</a:t>
            </a:r>
            <a:r>
              <a:rPr lang="ru-RU" sz="2000" dirty="0" smtClean="0">
                <a:latin typeface="Arial" panose="020B0604020202020204" pitchFamily="34" charset="0"/>
                <a:cs typeface="Arial" panose="020B0604020202020204" pitchFamily="34" charset="0"/>
              </a:rPr>
              <a:t> 7%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votes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or</a:t>
            </a:r>
            <a:r>
              <a:rPr lang="ru-RU" sz="2000" dirty="0" smtClean="0">
                <a:latin typeface="Arial" panose="020B0604020202020204" pitchFamily="34" charset="0"/>
                <a:cs typeface="Arial" panose="020B0604020202020204" pitchFamily="34" charset="0"/>
              </a:rPr>
              <a:t> 25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349 </a:t>
            </a:r>
            <a:r>
              <a:rPr lang="ru-RU" sz="2000" dirty="0" err="1" smtClean="0">
                <a:latin typeface="Arial" panose="020B0604020202020204" pitchFamily="34" charset="0"/>
                <a:cs typeface="Arial" panose="020B0604020202020204" pitchFamily="34" charset="0"/>
              </a:rPr>
              <a:t>seats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Riksdag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Union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Moderates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second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largest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parliamentary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with</a:t>
            </a:r>
            <a:r>
              <a:rPr lang="ru-RU" sz="2000" dirty="0" smtClean="0">
                <a:latin typeface="Arial" panose="020B0604020202020204" pitchFamily="34" charset="0"/>
                <a:cs typeface="Arial" panose="020B0604020202020204" pitchFamily="34" charset="0"/>
              </a:rPr>
              <a:t> 80 </a:t>
            </a:r>
            <a:r>
              <a:rPr lang="ru-RU" sz="2000" dirty="0" err="1" smtClean="0">
                <a:latin typeface="Arial" panose="020B0604020202020204" pitchFamily="34" charset="0"/>
                <a:cs typeface="Arial" panose="020B0604020202020204" pitchFamily="34" charset="0"/>
              </a:rPr>
              <a:t>seats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coalition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government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Conservative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leader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Carl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Bildt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became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Prime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Minister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his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cabinet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included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liberals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leaders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Center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Christian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Democrats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members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his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own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party</a:t>
            </a:r>
            <a:r>
              <a:rPr lang="ru-RU" sz="2000" dirty="0" smtClean="0">
                <a:latin typeface="Arial" panose="020B0604020202020204" pitchFamily="34" charset="0"/>
                <a:cs typeface="Arial" panose="020B0604020202020204" pitchFamily="34" charset="0"/>
              </a:rPr>
              <a:t>.</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12883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457200"/>
            <a:ext cx="8382000" cy="5693866"/>
          </a:xfrm>
          <a:prstGeom prst="rect">
            <a:avLst/>
          </a:prstGeom>
        </p:spPr>
        <p:txBody>
          <a:bodyPr wrap="square">
            <a:spAutoFit/>
          </a:bodyPr>
          <a:lstStyle/>
          <a:p>
            <a:r>
              <a:rPr lang="ru-RU" sz="2600" dirty="0" err="1" smtClean="0">
                <a:latin typeface="Arial" panose="020B0604020202020204" pitchFamily="34" charset="0"/>
                <a:cs typeface="Arial" panose="020B0604020202020204" pitchFamily="34" charset="0"/>
              </a:rPr>
              <a:t>In</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the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behavioral</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aspect</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tensions</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between</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the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elite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and</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the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masses</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increased</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in</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the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80s</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Specialists</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no</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longer</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aroused</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such</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respect</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and</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did</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not</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have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such</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influence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as</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before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amateurs</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began</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to</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play</a:t>
            </a:r>
            <a:r>
              <a:rPr lang="ru-RU" sz="2600" dirty="0" smtClean="0">
                <a:latin typeface="Arial" panose="020B0604020202020204" pitchFamily="34" charset="0"/>
                <a:cs typeface="Arial" panose="020B0604020202020204" pitchFamily="34" charset="0"/>
              </a:rPr>
              <a:t> a </a:t>
            </a:r>
            <a:r>
              <a:rPr lang="ru-RU" sz="2600" dirty="0" err="1" smtClean="0">
                <a:latin typeface="Arial" panose="020B0604020202020204" pitchFamily="34" charset="0"/>
                <a:cs typeface="Arial" panose="020B0604020202020204" pitchFamily="34" charset="0"/>
              </a:rPr>
              <a:t>big</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role</a:t>
            </a:r>
            <a:r>
              <a:rPr lang="ru-RU" sz="2600" dirty="0" smtClean="0">
                <a:latin typeface="Arial" panose="020B0604020202020204" pitchFamily="34" charset="0"/>
                <a:cs typeface="Arial" panose="020B0604020202020204" pitchFamily="34" charset="0"/>
              </a:rPr>
              <a:t>. </a:t>
            </a:r>
            <a:endParaRPr lang="en-US" sz="2600" dirty="0" smtClean="0">
              <a:latin typeface="Arial" panose="020B0604020202020204" pitchFamily="34" charset="0"/>
              <a:cs typeface="Arial" panose="020B0604020202020204" pitchFamily="34" charset="0"/>
            </a:endParaRPr>
          </a:p>
          <a:p>
            <a:r>
              <a:rPr lang="ru-RU" sz="2600" dirty="0" err="1" smtClean="0">
                <a:latin typeface="Arial" panose="020B0604020202020204" pitchFamily="34" charset="0"/>
                <a:cs typeface="Arial" panose="020B0604020202020204" pitchFamily="34" charset="0"/>
              </a:rPr>
              <a:t>People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were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more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skeptical</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about</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the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authority</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of</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the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state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bureaucracy</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Alienation</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from</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the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government</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and</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the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ruling</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parties</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grew</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which</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led</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to</a:t>
            </a:r>
            <a:r>
              <a:rPr lang="ru-RU" sz="2600" dirty="0" smtClean="0">
                <a:latin typeface="Arial" panose="020B0604020202020204" pitchFamily="34" charset="0"/>
                <a:cs typeface="Arial" panose="020B0604020202020204" pitchFamily="34" charset="0"/>
              </a:rPr>
              <a:t> a </a:t>
            </a:r>
            <a:r>
              <a:rPr lang="ru-RU" sz="2600" dirty="0" err="1" smtClean="0">
                <a:latin typeface="Arial" panose="020B0604020202020204" pitchFamily="34" charset="0"/>
                <a:cs typeface="Arial" panose="020B0604020202020204" pitchFamily="34" charset="0"/>
              </a:rPr>
              <a:t>change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in</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voter</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preferences</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In</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the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Riksdag</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elections</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many</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citizens</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already</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voted</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for</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other</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parties</a:t>
            </a:r>
            <a:r>
              <a:rPr lang="ru-RU" sz="2600" dirty="0" smtClean="0">
                <a:latin typeface="Arial" panose="020B0604020202020204" pitchFamily="34" charset="0"/>
                <a:cs typeface="Arial" panose="020B0604020202020204" pitchFamily="34" charset="0"/>
              </a:rPr>
              <a:t>. </a:t>
            </a:r>
            <a:endParaRPr lang="en-US" sz="2600" dirty="0" smtClean="0">
              <a:latin typeface="Arial" panose="020B0604020202020204" pitchFamily="34" charset="0"/>
              <a:cs typeface="Arial" panose="020B0604020202020204" pitchFamily="34" charset="0"/>
            </a:endParaRPr>
          </a:p>
          <a:p>
            <a:r>
              <a:rPr lang="ru-RU" sz="2600" dirty="0" smtClean="0">
                <a:latin typeface="Arial" panose="020B0604020202020204" pitchFamily="34" charset="0"/>
                <a:cs typeface="Arial" panose="020B0604020202020204" pitchFamily="34" charset="0"/>
              </a:rPr>
              <a:t>A </a:t>
            </a:r>
            <a:r>
              <a:rPr lang="ru-RU" sz="2600" dirty="0" err="1" smtClean="0">
                <a:latin typeface="Arial" panose="020B0604020202020204" pitchFamily="34" charset="0"/>
                <a:cs typeface="Arial" panose="020B0604020202020204" pitchFamily="34" charset="0"/>
              </a:rPr>
              <a:t>change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of</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political</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allegiances</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was</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more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often</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observed</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during</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elections</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to</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national</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legislative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bodies</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than</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when</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voting</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for</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seats</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in</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regional</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and</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municipal</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government</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bodies</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As</a:t>
            </a:r>
            <a:r>
              <a:rPr lang="ru-RU" sz="2600" dirty="0" smtClean="0">
                <a:latin typeface="Arial" panose="020B0604020202020204" pitchFamily="34" charset="0"/>
                <a:cs typeface="Arial" panose="020B0604020202020204" pitchFamily="34" charset="0"/>
              </a:rPr>
              <a:t> a </a:t>
            </a:r>
            <a:r>
              <a:rPr lang="ru-RU" sz="2600" dirty="0" err="1" smtClean="0">
                <a:latin typeface="Arial" panose="020B0604020202020204" pitchFamily="34" charset="0"/>
                <a:cs typeface="Arial" panose="020B0604020202020204" pitchFamily="34" charset="0"/>
              </a:rPr>
              <a:t>result</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political</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leaders</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stopped</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understanding</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the</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logic</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of</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citizens</a:t>
            </a:r>
            <a:r>
              <a:rPr lang="ru-RU" sz="2600" dirty="0" smtClean="0">
                <a:latin typeface="Arial" panose="020B0604020202020204" pitchFamily="34" charset="0"/>
                <a:cs typeface="Arial" panose="020B0604020202020204" pitchFamily="34" charset="0"/>
              </a:rPr>
              <a:t>' </a:t>
            </a:r>
            <a:r>
              <a:rPr lang="ru-RU" sz="2600" dirty="0" err="1" smtClean="0">
                <a:latin typeface="Arial" panose="020B0604020202020204" pitchFamily="34" charset="0"/>
                <a:cs typeface="Arial" panose="020B0604020202020204" pitchFamily="34" charset="0"/>
              </a:rPr>
              <a:t>behavior</a:t>
            </a:r>
            <a:r>
              <a:rPr lang="ru-RU" sz="2600" dirty="0" smtClean="0">
                <a:latin typeface="Arial" panose="020B0604020202020204" pitchFamily="34" charset="0"/>
                <a:cs typeface="Arial" panose="020B0604020202020204" pitchFamily="34" charset="0"/>
              </a:rPr>
              <a:t>.</a:t>
            </a:r>
            <a:endParaRPr lang="ru-RU"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729441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6200" y="457200"/>
            <a:ext cx="8839200" cy="5847755"/>
          </a:xfrm>
          <a:prstGeom prst="rect">
            <a:avLst/>
          </a:prstGeom>
        </p:spPr>
        <p:txBody>
          <a:bodyPr wrap="square">
            <a:spAutoFit/>
          </a:bodyPr>
          <a:lstStyle/>
          <a:p>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results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1991 </a:t>
            </a:r>
            <a:r>
              <a:rPr lang="ru-RU" sz="2200" dirty="0" err="1" smtClean="0">
                <a:latin typeface="Arial" panose="020B0604020202020204" pitchFamily="34" charset="0"/>
                <a:cs typeface="Arial" panose="020B0604020202020204" pitchFamily="34" charset="0"/>
              </a:rPr>
              <a:t>elections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partially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explain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attitude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voters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towards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public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policy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have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already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seen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Social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Democrats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received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support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during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previous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elections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due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successful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reduction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unemployment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ensuring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normal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labor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relations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fighting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interests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both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middle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working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classes</a:t>
            </a:r>
            <a:r>
              <a:rPr lang="ru-RU" sz="2200" dirty="0" smtClean="0">
                <a:latin typeface="Arial" panose="020B0604020202020204" pitchFamily="34" charset="0"/>
                <a:cs typeface="Arial" panose="020B0604020202020204" pitchFamily="34" charset="0"/>
              </a:rPr>
              <a:t>. </a:t>
            </a:r>
            <a:endParaRPr lang="en-US" sz="2200" dirty="0" smtClean="0">
              <a:latin typeface="Arial" panose="020B0604020202020204" pitchFamily="34" charset="0"/>
              <a:cs typeface="Arial" panose="020B0604020202020204" pitchFamily="34" charset="0"/>
            </a:endParaRPr>
          </a:p>
          <a:p>
            <a:r>
              <a:rPr lang="ru-RU" sz="2200" dirty="0" err="1" smtClean="0">
                <a:latin typeface="Arial" panose="020B0604020202020204" pitchFamily="34" charset="0"/>
                <a:cs typeface="Arial" panose="020B0604020202020204" pitchFamily="34" charset="0"/>
              </a:rPr>
              <a:t>Even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before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1991 </a:t>
            </a:r>
            <a:r>
              <a:rPr lang="ru-RU" sz="2200" dirty="0" err="1" smtClean="0">
                <a:latin typeface="Arial" panose="020B0604020202020204" pitchFamily="34" charset="0"/>
                <a:cs typeface="Arial" panose="020B0604020202020204" pitchFamily="34" charset="0"/>
              </a:rPr>
              <a:t>elections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voters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support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policy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high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taxes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intervention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bureaucratic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state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economic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management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decreased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Some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believed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that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subsidies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for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local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needs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housing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subsidies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unemployment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benefits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were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allocated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without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sufficient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justification</a:t>
            </a:r>
            <a:r>
              <a:rPr lang="ru-RU" sz="2200" dirty="0" smtClean="0">
                <a:latin typeface="Arial" panose="020B0604020202020204" pitchFamily="34" charset="0"/>
                <a:cs typeface="Arial" panose="020B0604020202020204" pitchFamily="34" charset="0"/>
              </a:rPr>
              <a:t>. </a:t>
            </a:r>
            <a:endParaRPr lang="en-US" sz="2200" dirty="0" smtClean="0">
              <a:latin typeface="Arial" panose="020B0604020202020204" pitchFamily="34" charset="0"/>
              <a:cs typeface="Arial" panose="020B0604020202020204" pitchFamily="34" charset="0"/>
            </a:endParaRPr>
          </a:p>
          <a:p>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1990-1991,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ruling</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Social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Democrats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made</a:t>
            </a:r>
            <a:r>
              <a:rPr lang="ru-RU" sz="2200" dirty="0" smtClean="0">
                <a:latin typeface="Arial" panose="020B0604020202020204" pitchFamily="34" charset="0"/>
                <a:cs typeface="Arial" panose="020B0604020202020204" pitchFamily="34" charset="0"/>
              </a:rPr>
              <a:t> a </a:t>
            </a:r>
            <a:r>
              <a:rPr lang="ru-RU" sz="2200" dirty="0" err="1" smtClean="0">
                <a:latin typeface="Arial" panose="020B0604020202020204" pitchFamily="34" charset="0"/>
                <a:cs typeface="Arial" panose="020B0604020202020204" pitchFamily="34" charset="0"/>
              </a:rPr>
              <a:t>number</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decisions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that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forced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many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turn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away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from</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them</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attempt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accelerate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economic</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growth</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reduce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inflation</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government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has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resorted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 "</a:t>
            </a:r>
            <a:r>
              <a:rPr lang="ru-RU" sz="2200" dirty="0" err="1" smtClean="0">
                <a:latin typeface="Arial" panose="020B0604020202020204" pitchFamily="34" charset="0"/>
                <a:cs typeface="Arial" panose="020B0604020202020204" pitchFamily="34" charset="0"/>
              </a:rPr>
              <a:t>neoliberal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policy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has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reduced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national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income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tax</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deductions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to</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regional</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city</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budgets</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and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size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of</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budget</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allowance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increased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the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value</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added</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tax</a:t>
            </a:r>
            <a:r>
              <a:rPr lang="ru-RU" sz="2200" dirty="0" smtClean="0">
                <a:latin typeface="Arial" panose="020B0604020202020204" pitchFamily="34" charset="0"/>
                <a:cs typeface="Arial" panose="020B0604020202020204" pitchFamily="34" charset="0"/>
              </a:rPr>
              <a:t>.</a:t>
            </a:r>
            <a:endParaRPr lang="ru-RU"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0628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304800"/>
            <a:ext cx="8686800" cy="5139869"/>
          </a:xfrm>
          <a:prstGeom prst="rect">
            <a:avLst/>
          </a:prstGeom>
        </p:spPr>
        <p:txBody>
          <a:bodyPr wrap="square">
            <a:spAutoFit/>
          </a:bodyPr>
          <a:lstStyle/>
          <a:p>
            <a:r>
              <a:rPr lang="ru-RU" dirty="0" err="1" smtClean="0"/>
              <a:t>The</a:t>
            </a:r>
            <a:r>
              <a:rPr lang="ru-RU" dirty="0" smtClean="0"/>
              <a:t> </a:t>
            </a:r>
            <a:r>
              <a:rPr lang="ru-RU" dirty="0" err="1" smtClean="0"/>
              <a:t>Government</a:t>
            </a:r>
            <a:r>
              <a:rPr lang="ru-RU" dirty="0" smtClean="0"/>
              <a:t> </a:t>
            </a:r>
            <a:r>
              <a:rPr lang="ru-RU" dirty="0" err="1" smtClean="0"/>
              <a:t>of</a:t>
            </a:r>
            <a:r>
              <a:rPr lang="ru-RU" dirty="0" smtClean="0"/>
              <a:t> </a:t>
            </a:r>
            <a:r>
              <a:rPr lang="ru-RU" dirty="0" err="1" smtClean="0"/>
              <a:t>the</a:t>
            </a:r>
            <a:r>
              <a:rPr lang="ru-RU" dirty="0" smtClean="0"/>
              <a:t> </a:t>
            </a:r>
            <a:r>
              <a:rPr lang="ru-RU" sz="1800" dirty="0" err="1" smtClean="0">
                <a:latin typeface="Arial" panose="020B0604020202020204" pitchFamily="34" charset="0"/>
                <a:cs typeface="Arial" panose="020B0604020202020204" pitchFamily="34" charset="0"/>
              </a:rPr>
              <a:t>SD</a:t>
            </a:r>
            <a:r>
              <a:rPr lang="en-US" sz="1800" dirty="0" smtClean="0">
                <a:latin typeface="Arial" panose="020B0604020202020204" pitchFamily="34" charset="0"/>
                <a:cs typeface="Arial" panose="020B0604020202020204" pitchFamily="34" charset="0"/>
              </a:rPr>
              <a:t>W</a:t>
            </a:r>
            <a:r>
              <a:rPr lang="ru-RU" sz="1800" dirty="0" err="1" smtClean="0">
                <a:latin typeface="Arial" panose="020B0604020202020204" pitchFamily="34" charset="0"/>
                <a:cs typeface="Arial" panose="020B0604020202020204" pitchFamily="34" charset="0"/>
              </a:rPr>
              <a:t>PS</a:t>
            </a:r>
            <a:r>
              <a:rPr lang="ru-RU" dirty="0" smtClean="0"/>
              <a:t> </a:t>
            </a:r>
            <a:r>
              <a:rPr lang="ru-RU" dirty="0" err="1" smtClean="0"/>
              <a:t>made</a:t>
            </a:r>
            <a:r>
              <a:rPr lang="ru-RU" dirty="0" smtClean="0"/>
              <a:t> a </a:t>
            </a:r>
            <a:r>
              <a:rPr lang="ru-RU" dirty="0" err="1" smtClean="0"/>
              <a:t>proposal</a:t>
            </a:r>
            <a:r>
              <a:rPr lang="ru-RU" dirty="0" smtClean="0"/>
              <a:t> </a:t>
            </a:r>
            <a:r>
              <a:rPr lang="ru-RU" dirty="0" err="1" smtClean="0"/>
              <a:t>to</a:t>
            </a:r>
            <a:r>
              <a:rPr lang="ru-RU" dirty="0" smtClean="0"/>
              <a:t> </a:t>
            </a:r>
            <a:r>
              <a:rPr lang="ru-RU" dirty="0" err="1" smtClean="0"/>
              <a:t>temporarily</a:t>
            </a:r>
            <a:r>
              <a:rPr lang="ru-RU" dirty="0" smtClean="0"/>
              <a:t> </a:t>
            </a:r>
            <a:r>
              <a:rPr lang="ru-RU" dirty="0" err="1" smtClean="0"/>
              <a:t>ban</a:t>
            </a:r>
            <a:r>
              <a:rPr lang="ru-RU" dirty="0" smtClean="0"/>
              <a:t> </a:t>
            </a:r>
            <a:r>
              <a:rPr lang="ru-RU" dirty="0" err="1" smtClean="0"/>
              <a:t>strikes</a:t>
            </a:r>
            <a:r>
              <a:rPr lang="ru-RU" dirty="0" smtClean="0"/>
              <a:t> </a:t>
            </a:r>
            <a:r>
              <a:rPr lang="ru-RU" dirty="0" err="1" smtClean="0"/>
              <a:t>and</a:t>
            </a:r>
            <a:r>
              <a:rPr lang="ru-RU" dirty="0" smtClean="0"/>
              <a:t> </a:t>
            </a:r>
            <a:r>
              <a:rPr lang="ru-RU" dirty="0" err="1" smtClean="0"/>
              <a:t>freeze</a:t>
            </a:r>
            <a:r>
              <a:rPr lang="ru-RU" dirty="0" smtClean="0"/>
              <a:t> </a:t>
            </a:r>
            <a:r>
              <a:rPr lang="ru-RU" dirty="0" err="1" smtClean="0"/>
              <a:t>wages</a:t>
            </a:r>
            <a:r>
              <a:rPr lang="ru-RU" dirty="0" smtClean="0"/>
              <a:t> </a:t>
            </a:r>
            <a:r>
              <a:rPr lang="ru-RU" dirty="0" err="1" smtClean="0"/>
              <a:t>and</a:t>
            </a:r>
            <a:r>
              <a:rPr lang="ru-RU" dirty="0" smtClean="0"/>
              <a:t> </a:t>
            </a:r>
            <a:r>
              <a:rPr lang="ru-RU" dirty="0" err="1" smtClean="0"/>
              <a:t>prices</a:t>
            </a:r>
            <a:r>
              <a:rPr lang="ru-RU" dirty="0" smtClean="0"/>
              <a:t>, </a:t>
            </a:r>
            <a:r>
              <a:rPr lang="ru-RU" dirty="0" err="1" smtClean="0"/>
              <a:t>but</a:t>
            </a:r>
            <a:r>
              <a:rPr lang="ru-RU" dirty="0" smtClean="0"/>
              <a:t> </a:t>
            </a:r>
            <a:r>
              <a:rPr lang="ru-RU" dirty="0" err="1" smtClean="0"/>
              <a:t>then</a:t>
            </a:r>
            <a:r>
              <a:rPr lang="ru-RU" dirty="0" smtClean="0"/>
              <a:t> </a:t>
            </a:r>
            <a:r>
              <a:rPr lang="ru-RU" dirty="0" err="1" smtClean="0"/>
              <a:t>refused</a:t>
            </a:r>
            <a:r>
              <a:rPr lang="ru-RU" dirty="0" smtClean="0"/>
              <a:t> </a:t>
            </a:r>
            <a:r>
              <a:rPr lang="ru-RU" dirty="0" err="1" smtClean="0"/>
              <a:t>to</a:t>
            </a:r>
            <a:r>
              <a:rPr lang="ru-RU" dirty="0" smtClean="0"/>
              <a:t> </a:t>
            </a:r>
            <a:r>
              <a:rPr lang="ru-RU" dirty="0" err="1" smtClean="0"/>
              <a:t>do</a:t>
            </a:r>
            <a:r>
              <a:rPr lang="ru-RU" dirty="0" smtClean="0"/>
              <a:t> </a:t>
            </a:r>
            <a:r>
              <a:rPr lang="ru-RU" dirty="0" err="1" smtClean="0"/>
              <a:t>so</a:t>
            </a:r>
            <a:r>
              <a:rPr lang="ru-RU" dirty="0" smtClean="0"/>
              <a:t>. </a:t>
            </a:r>
            <a:r>
              <a:rPr lang="ru-RU" dirty="0" err="1" smtClean="0"/>
              <a:t>This</a:t>
            </a:r>
            <a:r>
              <a:rPr lang="ru-RU" dirty="0" smtClean="0"/>
              <a:t> </a:t>
            </a:r>
            <a:r>
              <a:rPr lang="ru-RU" dirty="0" err="1" smtClean="0"/>
              <a:t>policy</a:t>
            </a:r>
            <a:r>
              <a:rPr lang="ru-RU" dirty="0" smtClean="0"/>
              <a:t> </a:t>
            </a:r>
            <a:r>
              <a:rPr lang="ru-RU" dirty="0" err="1" smtClean="0"/>
              <a:t>provoked</a:t>
            </a:r>
            <a:r>
              <a:rPr lang="ru-RU" dirty="0" smtClean="0"/>
              <a:t> </a:t>
            </a:r>
            <a:r>
              <a:rPr lang="ru-RU" dirty="0" err="1" smtClean="0"/>
              <a:t>outrage</a:t>
            </a:r>
            <a:r>
              <a:rPr lang="ru-RU" dirty="0" smtClean="0"/>
              <a:t> </a:t>
            </a:r>
            <a:r>
              <a:rPr lang="ru-RU" dirty="0" err="1" smtClean="0"/>
              <a:t>from</a:t>
            </a:r>
            <a:r>
              <a:rPr lang="ru-RU" dirty="0" smtClean="0"/>
              <a:t> </a:t>
            </a:r>
            <a:r>
              <a:rPr lang="ru-RU" dirty="0" err="1" smtClean="0"/>
              <a:t>the</a:t>
            </a:r>
            <a:r>
              <a:rPr lang="ru-RU" dirty="0" smtClean="0"/>
              <a:t> </a:t>
            </a:r>
            <a:r>
              <a:rPr lang="ru-RU" dirty="0" err="1" smtClean="0"/>
              <a:t>majority</a:t>
            </a:r>
            <a:r>
              <a:rPr lang="ru-RU" dirty="0" smtClean="0"/>
              <a:t> </a:t>
            </a:r>
            <a:r>
              <a:rPr lang="ru-RU" dirty="0" err="1" smtClean="0"/>
              <a:t>of</a:t>
            </a:r>
            <a:r>
              <a:rPr lang="ru-RU" dirty="0" smtClean="0"/>
              <a:t> </a:t>
            </a:r>
            <a:r>
              <a:rPr lang="ru-RU" dirty="0" err="1" smtClean="0"/>
              <a:t>the</a:t>
            </a:r>
            <a:r>
              <a:rPr lang="ru-RU" dirty="0" smtClean="0"/>
              <a:t> </a:t>
            </a:r>
            <a:r>
              <a:rPr lang="ru-RU" dirty="0" err="1" smtClean="0"/>
              <a:t>SDRPSH</a:t>
            </a:r>
            <a:r>
              <a:rPr lang="ru-RU" dirty="0" smtClean="0"/>
              <a:t> </a:t>
            </a:r>
            <a:r>
              <a:rPr lang="ru-RU" dirty="0" err="1" smtClean="0"/>
              <a:t>electorate</a:t>
            </a:r>
            <a:r>
              <a:rPr lang="ru-RU" dirty="0" smtClean="0"/>
              <a:t>: </a:t>
            </a:r>
            <a:r>
              <a:rPr lang="ru-RU" dirty="0" err="1" smtClean="0"/>
              <a:t>trade</a:t>
            </a:r>
            <a:r>
              <a:rPr lang="ru-RU" dirty="0" smtClean="0"/>
              <a:t> </a:t>
            </a:r>
            <a:r>
              <a:rPr lang="ru-RU" dirty="0" err="1" smtClean="0"/>
              <a:t>union</a:t>
            </a:r>
            <a:r>
              <a:rPr lang="ru-RU" dirty="0" smtClean="0"/>
              <a:t> </a:t>
            </a:r>
            <a:r>
              <a:rPr lang="ru-RU" dirty="0" err="1" smtClean="0"/>
              <a:t>members</a:t>
            </a:r>
            <a:r>
              <a:rPr lang="ru-RU" dirty="0" smtClean="0"/>
              <a:t> </a:t>
            </a:r>
            <a:r>
              <a:rPr lang="ru-RU" dirty="0" err="1" smtClean="0"/>
              <a:t>who</a:t>
            </a:r>
            <a:r>
              <a:rPr lang="ru-RU" dirty="0" smtClean="0"/>
              <a:t> </a:t>
            </a:r>
            <a:r>
              <a:rPr lang="ru-RU" dirty="0" err="1" smtClean="0"/>
              <a:t>identified</a:t>
            </a:r>
            <a:r>
              <a:rPr lang="ru-RU" dirty="0" smtClean="0"/>
              <a:t> </a:t>
            </a:r>
            <a:r>
              <a:rPr lang="ru-RU" dirty="0" err="1" smtClean="0"/>
              <a:t>themselves</a:t>
            </a:r>
            <a:r>
              <a:rPr lang="ru-RU" dirty="0" smtClean="0"/>
              <a:t> </a:t>
            </a:r>
            <a:r>
              <a:rPr lang="ru-RU" dirty="0" err="1" smtClean="0"/>
              <a:t>with</a:t>
            </a:r>
            <a:r>
              <a:rPr lang="ru-RU" dirty="0" smtClean="0"/>
              <a:t> </a:t>
            </a:r>
            <a:r>
              <a:rPr lang="ru-RU" dirty="0" err="1" smtClean="0"/>
              <a:t>the</a:t>
            </a:r>
            <a:r>
              <a:rPr lang="ru-RU" dirty="0" smtClean="0"/>
              <a:t> </a:t>
            </a:r>
            <a:r>
              <a:rPr lang="ru-RU" dirty="0" err="1" smtClean="0"/>
              <a:t>working</a:t>
            </a:r>
            <a:r>
              <a:rPr lang="ru-RU" dirty="0" smtClean="0"/>
              <a:t> </a:t>
            </a:r>
            <a:r>
              <a:rPr lang="ru-RU" dirty="0" err="1" smtClean="0"/>
              <a:t>class</a:t>
            </a:r>
            <a:r>
              <a:rPr lang="ru-RU" dirty="0" smtClean="0"/>
              <a:t> </a:t>
            </a:r>
            <a:r>
              <a:rPr lang="ru-RU" dirty="0" err="1" smtClean="0"/>
              <a:t>and</a:t>
            </a:r>
            <a:r>
              <a:rPr lang="ru-RU" dirty="0" smtClean="0"/>
              <a:t> </a:t>
            </a:r>
            <a:r>
              <a:rPr lang="ru-RU" dirty="0" err="1" smtClean="0"/>
              <a:t>considered</a:t>
            </a:r>
            <a:r>
              <a:rPr lang="ru-RU" dirty="0" smtClean="0"/>
              <a:t> </a:t>
            </a:r>
            <a:r>
              <a:rPr lang="ru-RU" dirty="0" err="1" smtClean="0"/>
              <a:t>themselves</a:t>
            </a:r>
            <a:r>
              <a:rPr lang="ru-RU" dirty="0" smtClean="0"/>
              <a:t> </a:t>
            </a:r>
            <a:r>
              <a:rPr lang="ru-RU" dirty="0" err="1" smtClean="0"/>
              <a:t>to</a:t>
            </a:r>
            <a:r>
              <a:rPr lang="ru-RU" dirty="0" smtClean="0"/>
              <a:t> </a:t>
            </a:r>
            <a:r>
              <a:rPr lang="ru-RU" dirty="0" err="1" smtClean="0"/>
              <a:t>be</a:t>
            </a:r>
            <a:r>
              <a:rPr lang="ru-RU" dirty="0" smtClean="0"/>
              <a:t> </a:t>
            </a:r>
            <a:r>
              <a:rPr lang="ru-RU" dirty="0" err="1" smtClean="0"/>
              <a:t>leftists</a:t>
            </a:r>
            <a:r>
              <a:rPr lang="ru-RU" dirty="0" smtClean="0"/>
              <a:t> </a:t>
            </a:r>
            <a:r>
              <a:rPr lang="ru-RU" dirty="0" err="1" smtClean="0"/>
              <a:t>and</a:t>
            </a:r>
            <a:r>
              <a:rPr lang="ru-RU" dirty="0" smtClean="0"/>
              <a:t> </a:t>
            </a:r>
            <a:r>
              <a:rPr lang="ru-RU" dirty="0" err="1" smtClean="0"/>
              <a:t>adhered</a:t>
            </a:r>
            <a:r>
              <a:rPr lang="ru-RU" dirty="0" smtClean="0"/>
              <a:t> </a:t>
            </a:r>
            <a:r>
              <a:rPr lang="ru-RU" dirty="0" err="1" smtClean="0"/>
              <a:t>to</a:t>
            </a:r>
            <a:r>
              <a:rPr lang="ru-RU" dirty="0" smtClean="0"/>
              <a:t> </a:t>
            </a:r>
            <a:r>
              <a:rPr lang="ru-RU" dirty="0" err="1" smtClean="0"/>
              <a:t>egalitarian</a:t>
            </a:r>
            <a:r>
              <a:rPr lang="ru-RU" dirty="0" smtClean="0"/>
              <a:t> </a:t>
            </a:r>
            <a:r>
              <a:rPr lang="ru-RU" dirty="0" err="1" smtClean="0"/>
              <a:t>beliefs</a:t>
            </a:r>
            <a:r>
              <a:rPr lang="ru-RU" dirty="0" smtClean="0"/>
              <a:t>. </a:t>
            </a:r>
            <a:r>
              <a:rPr lang="ru-RU" dirty="0" err="1" smtClean="0"/>
              <a:t>It</a:t>
            </a:r>
            <a:r>
              <a:rPr lang="ru-RU" dirty="0" smtClean="0"/>
              <a:t> </a:t>
            </a:r>
            <a:r>
              <a:rPr lang="ru-RU" dirty="0" err="1" smtClean="0"/>
              <a:t>has</a:t>
            </a:r>
            <a:r>
              <a:rPr lang="ru-RU" dirty="0" smtClean="0"/>
              <a:t> </a:t>
            </a:r>
            <a:r>
              <a:rPr lang="ru-RU" dirty="0" err="1" smtClean="0"/>
              <a:t>reduced</a:t>
            </a:r>
            <a:r>
              <a:rPr lang="ru-RU" dirty="0" smtClean="0"/>
              <a:t> </a:t>
            </a:r>
            <a:r>
              <a:rPr lang="ru-RU" dirty="0" err="1" smtClean="0"/>
              <a:t>the</a:t>
            </a:r>
            <a:r>
              <a:rPr lang="ru-RU" dirty="0" smtClean="0"/>
              <a:t> </a:t>
            </a:r>
            <a:r>
              <a:rPr lang="ru-RU" dirty="0" err="1" smtClean="0"/>
              <a:t>popularity</a:t>
            </a:r>
            <a:r>
              <a:rPr lang="ru-RU" dirty="0" smtClean="0"/>
              <a:t> </a:t>
            </a:r>
            <a:r>
              <a:rPr lang="ru-RU" dirty="0" err="1" smtClean="0"/>
              <a:t>of</a:t>
            </a:r>
            <a:r>
              <a:rPr lang="ru-RU" dirty="0" smtClean="0"/>
              <a:t> </a:t>
            </a:r>
            <a:r>
              <a:rPr lang="ru-RU" dirty="0" err="1" smtClean="0"/>
              <a:t>the</a:t>
            </a:r>
            <a:r>
              <a:rPr lang="ru-RU" dirty="0" smtClean="0"/>
              <a:t> </a:t>
            </a:r>
            <a:r>
              <a:rPr lang="ru-RU" dirty="0" err="1" smtClean="0"/>
              <a:t>Social</a:t>
            </a:r>
            <a:r>
              <a:rPr lang="ru-RU" dirty="0" smtClean="0"/>
              <a:t> </a:t>
            </a:r>
            <a:r>
              <a:rPr lang="ru-RU" dirty="0" err="1" smtClean="0"/>
              <a:t>Democrats</a:t>
            </a:r>
            <a:r>
              <a:rPr lang="ru-RU" dirty="0" smtClean="0"/>
              <a:t>. </a:t>
            </a:r>
            <a:r>
              <a:rPr lang="ru-RU" dirty="0" err="1" smtClean="0"/>
              <a:t>Unemployment</a:t>
            </a:r>
            <a:r>
              <a:rPr lang="ru-RU" dirty="0" smtClean="0"/>
              <a:t> </a:t>
            </a:r>
            <a:r>
              <a:rPr lang="ru-RU" dirty="0" err="1" smtClean="0"/>
              <a:t>increased</a:t>
            </a:r>
            <a:r>
              <a:rPr lang="ru-RU" dirty="0" smtClean="0"/>
              <a:t> </a:t>
            </a:r>
            <a:r>
              <a:rPr lang="ru-RU" dirty="0" err="1" smtClean="0"/>
              <a:t>from</a:t>
            </a:r>
            <a:r>
              <a:rPr lang="ru-RU" dirty="0" smtClean="0"/>
              <a:t> 1.5% </a:t>
            </a:r>
            <a:r>
              <a:rPr lang="ru-RU" dirty="0" err="1" smtClean="0"/>
              <a:t>in</a:t>
            </a:r>
            <a:r>
              <a:rPr lang="ru-RU" dirty="0" smtClean="0"/>
              <a:t> 1990 </a:t>
            </a:r>
            <a:r>
              <a:rPr lang="ru-RU" dirty="0" err="1" smtClean="0"/>
              <a:t>to</a:t>
            </a:r>
            <a:r>
              <a:rPr lang="ru-RU" dirty="0" smtClean="0"/>
              <a:t> </a:t>
            </a:r>
            <a:r>
              <a:rPr lang="ru-RU" dirty="0" err="1" smtClean="0"/>
              <a:t>more</a:t>
            </a:r>
            <a:r>
              <a:rPr lang="ru-RU" dirty="0" smtClean="0"/>
              <a:t> </a:t>
            </a:r>
            <a:r>
              <a:rPr lang="ru-RU" dirty="0" err="1" smtClean="0"/>
              <a:t>than</a:t>
            </a:r>
            <a:r>
              <a:rPr lang="ru-RU" dirty="0" smtClean="0"/>
              <a:t> 3% </a:t>
            </a:r>
            <a:r>
              <a:rPr lang="ru-RU" dirty="0" err="1" smtClean="0"/>
              <a:t>in</a:t>
            </a:r>
            <a:r>
              <a:rPr lang="ru-RU" dirty="0" smtClean="0"/>
              <a:t> </a:t>
            </a:r>
            <a:r>
              <a:rPr lang="ru-RU" dirty="0" err="1" smtClean="0"/>
              <a:t>August</a:t>
            </a:r>
            <a:r>
              <a:rPr lang="ru-RU" dirty="0" smtClean="0"/>
              <a:t> 1991. </a:t>
            </a:r>
            <a:endParaRPr lang="en-US" dirty="0" smtClean="0"/>
          </a:p>
          <a:p>
            <a:r>
              <a:rPr lang="ru-RU" dirty="0" err="1" smtClean="0"/>
              <a:t>Inflation</a:t>
            </a:r>
            <a:r>
              <a:rPr lang="ru-RU" dirty="0" smtClean="0"/>
              <a:t> </a:t>
            </a:r>
            <a:r>
              <a:rPr lang="ru-RU" dirty="0" err="1" smtClean="0"/>
              <a:t>remained</a:t>
            </a:r>
            <a:r>
              <a:rPr lang="ru-RU" dirty="0" smtClean="0"/>
              <a:t> </a:t>
            </a:r>
            <a:r>
              <a:rPr lang="ru-RU" dirty="0" err="1" smtClean="0"/>
              <a:t>high</a:t>
            </a:r>
            <a:r>
              <a:rPr lang="ru-RU" dirty="0" smtClean="0"/>
              <a:t>, </a:t>
            </a:r>
            <a:r>
              <a:rPr lang="ru-RU" dirty="0" err="1" smtClean="0"/>
              <a:t>and</a:t>
            </a:r>
            <a:r>
              <a:rPr lang="ru-RU" dirty="0" smtClean="0"/>
              <a:t> </a:t>
            </a:r>
            <a:r>
              <a:rPr lang="ru-RU" dirty="0" err="1" smtClean="0"/>
              <a:t>consumer</a:t>
            </a:r>
            <a:r>
              <a:rPr lang="ru-RU" dirty="0" smtClean="0"/>
              <a:t> </a:t>
            </a:r>
            <a:r>
              <a:rPr lang="ru-RU" dirty="0" err="1" smtClean="0"/>
              <a:t>goods</a:t>
            </a:r>
            <a:r>
              <a:rPr lang="ru-RU" dirty="0" smtClean="0"/>
              <a:t> </a:t>
            </a:r>
            <a:r>
              <a:rPr lang="ru-RU" dirty="0" err="1" smtClean="0"/>
              <a:t>prices</a:t>
            </a:r>
            <a:r>
              <a:rPr lang="ru-RU" dirty="0" smtClean="0"/>
              <a:t> </a:t>
            </a:r>
            <a:r>
              <a:rPr lang="ru-RU" dirty="0" err="1" smtClean="0"/>
              <a:t>rose</a:t>
            </a:r>
            <a:r>
              <a:rPr lang="ru-RU" dirty="0" smtClean="0"/>
              <a:t> </a:t>
            </a:r>
            <a:r>
              <a:rPr lang="ru-RU" dirty="0" err="1" smtClean="0"/>
              <a:t>above</a:t>
            </a:r>
            <a:r>
              <a:rPr lang="ru-RU" dirty="0" smtClean="0"/>
              <a:t> 8%. </a:t>
            </a:r>
            <a:r>
              <a:rPr lang="ru-RU" dirty="0" err="1" smtClean="0"/>
              <a:t>The</a:t>
            </a:r>
            <a:r>
              <a:rPr lang="ru-RU" dirty="0" smtClean="0"/>
              <a:t> </a:t>
            </a:r>
            <a:r>
              <a:rPr lang="ru-RU" dirty="0" err="1" smtClean="0"/>
              <a:t>pace</a:t>
            </a:r>
            <a:r>
              <a:rPr lang="ru-RU" dirty="0" smtClean="0"/>
              <a:t> </a:t>
            </a:r>
            <a:r>
              <a:rPr lang="ru-RU" dirty="0" err="1" smtClean="0"/>
              <a:t>of</a:t>
            </a:r>
            <a:r>
              <a:rPr lang="ru-RU" dirty="0" smtClean="0"/>
              <a:t> </a:t>
            </a:r>
            <a:r>
              <a:rPr lang="ru-RU" dirty="0" err="1" smtClean="0"/>
              <a:t>economic</a:t>
            </a:r>
            <a:r>
              <a:rPr lang="ru-RU" dirty="0" smtClean="0"/>
              <a:t> </a:t>
            </a:r>
            <a:r>
              <a:rPr lang="ru-RU" dirty="0" err="1" smtClean="0"/>
              <a:t>development</a:t>
            </a:r>
            <a:r>
              <a:rPr lang="ru-RU" dirty="0" smtClean="0"/>
              <a:t> </a:t>
            </a:r>
            <a:r>
              <a:rPr lang="ru-RU" dirty="0" err="1" smtClean="0"/>
              <a:t>remained</a:t>
            </a:r>
            <a:r>
              <a:rPr lang="ru-RU" dirty="0" smtClean="0"/>
              <a:t> </a:t>
            </a:r>
            <a:r>
              <a:rPr lang="ru-RU" dirty="0" err="1" smtClean="0"/>
              <a:t>low</a:t>
            </a:r>
            <a:r>
              <a:rPr lang="ru-RU" dirty="0" smtClean="0"/>
              <a:t>. </a:t>
            </a:r>
            <a:r>
              <a:rPr lang="ru-RU" dirty="0" err="1" smtClean="0"/>
              <a:t>Banks</a:t>
            </a:r>
            <a:r>
              <a:rPr lang="ru-RU" dirty="0" smtClean="0"/>
              <a:t> </a:t>
            </a:r>
            <a:r>
              <a:rPr lang="ru-RU" dirty="0" err="1" smtClean="0"/>
              <a:t>went</a:t>
            </a:r>
            <a:r>
              <a:rPr lang="ru-RU" dirty="0" smtClean="0"/>
              <a:t> </a:t>
            </a:r>
            <a:r>
              <a:rPr lang="ru-RU" dirty="0" err="1" smtClean="0"/>
              <a:t>bankrupt</a:t>
            </a:r>
            <a:r>
              <a:rPr lang="ru-RU" dirty="0" smtClean="0"/>
              <a:t>. </a:t>
            </a:r>
            <a:r>
              <a:rPr lang="ru-RU" dirty="0" err="1" smtClean="0"/>
              <a:t>The</a:t>
            </a:r>
            <a:r>
              <a:rPr lang="ru-RU" dirty="0" smtClean="0"/>
              <a:t> </a:t>
            </a:r>
            <a:r>
              <a:rPr lang="ru-RU" dirty="0" err="1" smtClean="0"/>
              <a:t>real</a:t>
            </a:r>
            <a:r>
              <a:rPr lang="ru-RU" dirty="0" smtClean="0"/>
              <a:t> </a:t>
            </a:r>
            <a:r>
              <a:rPr lang="ru-RU" dirty="0" err="1" smtClean="0"/>
              <a:t>estate</a:t>
            </a:r>
            <a:r>
              <a:rPr lang="ru-RU" dirty="0" smtClean="0"/>
              <a:t> </a:t>
            </a:r>
            <a:r>
              <a:rPr lang="ru-RU" dirty="0" err="1" smtClean="0"/>
              <a:t>market</a:t>
            </a:r>
            <a:r>
              <a:rPr lang="ru-RU" dirty="0" smtClean="0"/>
              <a:t> </a:t>
            </a:r>
            <a:r>
              <a:rPr lang="ru-RU" dirty="0" err="1" smtClean="0"/>
              <a:t>collapsed</a:t>
            </a:r>
            <a:r>
              <a:rPr lang="ru-RU" dirty="0" smtClean="0"/>
              <a:t> </a:t>
            </a:r>
            <a:r>
              <a:rPr lang="ru-RU" dirty="0" err="1" smtClean="0"/>
              <a:t>in</a:t>
            </a:r>
            <a:r>
              <a:rPr lang="ru-RU" dirty="0" smtClean="0"/>
              <a:t> 1991. </a:t>
            </a:r>
            <a:endParaRPr lang="en-US" dirty="0" smtClean="0"/>
          </a:p>
          <a:p>
            <a:r>
              <a:rPr lang="ru-RU" dirty="0" err="1" smtClean="0"/>
              <a:t>Most</a:t>
            </a:r>
            <a:r>
              <a:rPr lang="ru-RU" dirty="0" smtClean="0"/>
              <a:t> </a:t>
            </a:r>
            <a:r>
              <a:rPr lang="ru-RU" dirty="0" err="1" smtClean="0"/>
              <a:t>citizens</a:t>
            </a:r>
            <a:r>
              <a:rPr lang="ru-RU" dirty="0" smtClean="0"/>
              <a:t> </a:t>
            </a:r>
            <a:r>
              <a:rPr lang="ru-RU" dirty="0" err="1" smtClean="0"/>
              <a:t>felt</a:t>
            </a:r>
            <a:r>
              <a:rPr lang="ru-RU" dirty="0" smtClean="0"/>
              <a:t> </a:t>
            </a:r>
            <a:r>
              <a:rPr lang="ru-RU" dirty="0" err="1" smtClean="0"/>
              <a:t>an</a:t>
            </a:r>
            <a:r>
              <a:rPr lang="ru-RU" dirty="0" smtClean="0"/>
              <a:t> </a:t>
            </a:r>
            <a:r>
              <a:rPr lang="ru-RU" dirty="0" err="1" smtClean="0"/>
              <a:t>increase</a:t>
            </a:r>
            <a:r>
              <a:rPr lang="ru-RU" dirty="0" smtClean="0"/>
              <a:t> </a:t>
            </a:r>
            <a:r>
              <a:rPr lang="ru-RU" dirty="0" err="1" smtClean="0"/>
              <a:t>in</a:t>
            </a:r>
            <a:r>
              <a:rPr lang="ru-RU" dirty="0" smtClean="0"/>
              <a:t> </a:t>
            </a:r>
            <a:r>
              <a:rPr lang="ru-RU" dirty="0" err="1" smtClean="0"/>
              <a:t>the</a:t>
            </a:r>
            <a:r>
              <a:rPr lang="ru-RU" dirty="0" smtClean="0"/>
              <a:t> </a:t>
            </a:r>
            <a:r>
              <a:rPr lang="ru-RU" dirty="0" err="1" smtClean="0"/>
              <a:t>income</a:t>
            </a:r>
            <a:r>
              <a:rPr lang="ru-RU" dirty="0" smtClean="0"/>
              <a:t> </a:t>
            </a:r>
            <a:r>
              <a:rPr lang="ru-RU" dirty="0" err="1" smtClean="0"/>
              <a:t>gap</a:t>
            </a:r>
            <a:r>
              <a:rPr lang="ru-RU" dirty="0" smtClean="0"/>
              <a:t> </a:t>
            </a:r>
            <a:r>
              <a:rPr lang="ru-RU" dirty="0" err="1" smtClean="0"/>
              <a:t>resulting</a:t>
            </a:r>
            <a:r>
              <a:rPr lang="ru-RU" dirty="0" smtClean="0"/>
              <a:t> </a:t>
            </a:r>
            <a:r>
              <a:rPr lang="ru-RU" dirty="0" err="1" smtClean="0"/>
              <a:t>from</a:t>
            </a:r>
            <a:r>
              <a:rPr lang="ru-RU" dirty="0" smtClean="0"/>
              <a:t> </a:t>
            </a:r>
            <a:r>
              <a:rPr lang="ru-RU" dirty="0" err="1" smtClean="0"/>
              <a:t>the</a:t>
            </a:r>
            <a:r>
              <a:rPr lang="ru-RU" dirty="0" smtClean="0"/>
              <a:t> </a:t>
            </a:r>
            <a:r>
              <a:rPr lang="ru-RU" dirty="0" err="1" smtClean="0"/>
              <a:t>policy</a:t>
            </a:r>
            <a:r>
              <a:rPr lang="ru-RU" dirty="0" smtClean="0"/>
              <a:t> </a:t>
            </a:r>
            <a:r>
              <a:rPr lang="ru-RU" dirty="0" err="1" smtClean="0"/>
              <a:t>of</a:t>
            </a:r>
            <a:r>
              <a:rPr lang="ru-RU" dirty="0" smtClean="0"/>
              <a:t> </a:t>
            </a:r>
            <a:r>
              <a:rPr lang="ru-RU" dirty="0" err="1" smtClean="0"/>
              <a:t>regressive</a:t>
            </a:r>
            <a:r>
              <a:rPr lang="ru-RU" dirty="0" smtClean="0"/>
              <a:t> </a:t>
            </a:r>
            <a:r>
              <a:rPr lang="ru-RU" dirty="0" err="1" smtClean="0"/>
              <a:t>taxation</a:t>
            </a:r>
            <a:r>
              <a:rPr lang="ru-RU" dirty="0" smtClean="0"/>
              <a:t>, </a:t>
            </a:r>
            <a:r>
              <a:rPr lang="ru-RU" dirty="0" err="1" smtClean="0"/>
              <a:t>rising</a:t>
            </a:r>
            <a:r>
              <a:rPr lang="ru-RU" dirty="0" smtClean="0"/>
              <a:t> </a:t>
            </a:r>
            <a:r>
              <a:rPr lang="ru-RU" dirty="0" err="1" smtClean="0"/>
              <a:t>food</a:t>
            </a:r>
            <a:r>
              <a:rPr lang="ru-RU" dirty="0" smtClean="0"/>
              <a:t> </a:t>
            </a:r>
            <a:r>
              <a:rPr lang="ru-RU" dirty="0" err="1" smtClean="0"/>
              <a:t>prices</a:t>
            </a:r>
            <a:r>
              <a:rPr lang="ru-RU" dirty="0" smtClean="0"/>
              <a:t>, </a:t>
            </a:r>
            <a:r>
              <a:rPr lang="ru-RU" dirty="0" err="1" smtClean="0"/>
              <a:t>the</a:t>
            </a:r>
            <a:r>
              <a:rPr lang="ru-RU" dirty="0" smtClean="0"/>
              <a:t> </a:t>
            </a:r>
            <a:r>
              <a:rPr lang="ru-RU" dirty="0" err="1" smtClean="0"/>
              <a:t>stock</a:t>
            </a:r>
            <a:r>
              <a:rPr lang="ru-RU" dirty="0" smtClean="0"/>
              <a:t> </a:t>
            </a:r>
            <a:r>
              <a:rPr lang="ru-RU" dirty="0" err="1" smtClean="0"/>
              <a:t>market</a:t>
            </a:r>
            <a:r>
              <a:rPr lang="ru-RU" dirty="0" smtClean="0"/>
              <a:t> </a:t>
            </a:r>
            <a:r>
              <a:rPr lang="ru-RU" dirty="0" err="1" smtClean="0"/>
              <a:t>boom</a:t>
            </a:r>
            <a:r>
              <a:rPr lang="ru-RU" dirty="0" smtClean="0"/>
              <a:t> (1985-1989) </a:t>
            </a:r>
            <a:r>
              <a:rPr lang="ru-RU" dirty="0" err="1" smtClean="0"/>
              <a:t>and</a:t>
            </a:r>
            <a:r>
              <a:rPr lang="ru-RU" dirty="0" smtClean="0"/>
              <a:t> </a:t>
            </a:r>
            <a:r>
              <a:rPr lang="ru-RU" dirty="0" err="1" smtClean="0"/>
              <a:t>high</a:t>
            </a:r>
            <a:r>
              <a:rPr lang="ru-RU" dirty="0" smtClean="0"/>
              <a:t> </a:t>
            </a:r>
            <a:r>
              <a:rPr lang="ru-RU" dirty="0" err="1" smtClean="0"/>
              <a:t>profits</a:t>
            </a:r>
            <a:r>
              <a:rPr lang="ru-RU" dirty="0" smtClean="0"/>
              <a:t> </a:t>
            </a:r>
            <a:r>
              <a:rPr lang="ru-RU" dirty="0" err="1" smtClean="0"/>
              <a:t>of</a:t>
            </a:r>
            <a:r>
              <a:rPr lang="ru-RU" dirty="0" smtClean="0"/>
              <a:t> </a:t>
            </a:r>
            <a:r>
              <a:rPr lang="ru-RU" dirty="0" err="1" smtClean="0"/>
              <a:t>private</a:t>
            </a:r>
            <a:r>
              <a:rPr lang="ru-RU" dirty="0" smtClean="0"/>
              <a:t> </a:t>
            </a:r>
            <a:r>
              <a:rPr lang="ru-RU" dirty="0" err="1" smtClean="0"/>
              <a:t>enterprises</a:t>
            </a:r>
            <a:r>
              <a:rPr lang="ru-RU" dirty="0" smtClean="0"/>
              <a:t> (1986-1989). </a:t>
            </a:r>
            <a:r>
              <a:rPr lang="ru-RU" dirty="0" err="1" smtClean="0"/>
              <a:t>Having</a:t>
            </a:r>
            <a:r>
              <a:rPr lang="ru-RU" dirty="0" smtClean="0"/>
              <a:t> </a:t>
            </a:r>
            <a:r>
              <a:rPr lang="ru-RU" dirty="0" err="1" smtClean="0"/>
              <a:t>implemented</a:t>
            </a:r>
            <a:r>
              <a:rPr lang="ru-RU" dirty="0" smtClean="0"/>
              <a:t> a </a:t>
            </a:r>
            <a:r>
              <a:rPr lang="ru-RU" dirty="0" err="1" smtClean="0"/>
              <a:t>policy</a:t>
            </a:r>
            <a:r>
              <a:rPr lang="ru-RU" dirty="0" smtClean="0"/>
              <a:t> </a:t>
            </a:r>
            <a:r>
              <a:rPr lang="ru-RU" dirty="0" err="1" smtClean="0"/>
              <a:t>of</a:t>
            </a:r>
            <a:r>
              <a:rPr lang="ru-RU" dirty="0" smtClean="0"/>
              <a:t> </a:t>
            </a:r>
            <a:r>
              <a:rPr lang="ru-RU" dirty="0" err="1" smtClean="0"/>
              <a:t>austerity</a:t>
            </a:r>
            <a:r>
              <a:rPr lang="ru-RU" dirty="0" smtClean="0"/>
              <a:t>, </a:t>
            </a:r>
            <a:r>
              <a:rPr lang="ru-RU" dirty="0" err="1" smtClean="0"/>
              <a:t>the</a:t>
            </a:r>
            <a:r>
              <a:rPr lang="ru-RU" dirty="0" smtClean="0"/>
              <a:t> </a:t>
            </a:r>
            <a:r>
              <a:rPr lang="ru-RU" sz="1800" dirty="0" err="1" smtClean="0">
                <a:latin typeface="Arial" panose="020B0604020202020204" pitchFamily="34" charset="0"/>
                <a:cs typeface="Arial" panose="020B0604020202020204" pitchFamily="34" charset="0"/>
              </a:rPr>
              <a:t>SD</a:t>
            </a:r>
            <a:r>
              <a:rPr lang="en-US" sz="1800" dirty="0" smtClean="0">
                <a:latin typeface="Arial" panose="020B0604020202020204" pitchFamily="34" charset="0"/>
                <a:cs typeface="Arial" panose="020B0604020202020204" pitchFamily="34" charset="0"/>
              </a:rPr>
              <a:t>W</a:t>
            </a:r>
            <a:r>
              <a:rPr lang="ru-RU" sz="1800" dirty="0" err="1" smtClean="0">
                <a:latin typeface="Arial" panose="020B0604020202020204" pitchFamily="34" charset="0"/>
                <a:cs typeface="Arial" panose="020B0604020202020204" pitchFamily="34" charset="0"/>
              </a:rPr>
              <a:t>PS</a:t>
            </a:r>
            <a:r>
              <a:rPr lang="ru-RU" dirty="0" smtClean="0"/>
              <a:t> </a:t>
            </a:r>
            <a:r>
              <a:rPr lang="ru-RU" dirty="0" err="1" smtClean="0"/>
              <a:t>lost</a:t>
            </a:r>
            <a:r>
              <a:rPr lang="ru-RU" dirty="0" smtClean="0"/>
              <a:t> </a:t>
            </a:r>
            <a:r>
              <a:rPr lang="ru-RU" dirty="0" err="1" smtClean="0"/>
              <a:t>the</a:t>
            </a:r>
            <a:r>
              <a:rPr lang="ru-RU" dirty="0" smtClean="0"/>
              <a:t> </a:t>
            </a:r>
            <a:r>
              <a:rPr lang="ru-RU" dirty="0" err="1" smtClean="0"/>
              <a:t>support</a:t>
            </a:r>
            <a:r>
              <a:rPr lang="ru-RU" dirty="0" smtClean="0"/>
              <a:t> </a:t>
            </a:r>
            <a:r>
              <a:rPr lang="ru-RU" dirty="0" err="1" smtClean="0"/>
              <a:t>of</a:t>
            </a:r>
            <a:r>
              <a:rPr lang="ru-RU" dirty="0" smtClean="0"/>
              <a:t> </a:t>
            </a:r>
            <a:r>
              <a:rPr lang="ru-RU" dirty="0" err="1" smtClean="0"/>
              <a:t>the</a:t>
            </a:r>
            <a:r>
              <a:rPr lang="ru-RU" dirty="0" smtClean="0"/>
              <a:t> </a:t>
            </a:r>
            <a:r>
              <a:rPr lang="ru-RU" dirty="0" err="1" smtClean="0"/>
              <a:t>blue-collar</a:t>
            </a:r>
            <a:r>
              <a:rPr lang="ru-RU" dirty="0" smtClean="0"/>
              <a:t> </a:t>
            </a:r>
            <a:r>
              <a:rPr lang="ru-RU" dirty="0" err="1" smtClean="0"/>
              <a:t>workers</a:t>
            </a:r>
            <a:r>
              <a:rPr lang="ru-RU" dirty="0" smtClean="0"/>
              <a:t>. </a:t>
            </a:r>
            <a:endParaRPr lang="en-US" dirty="0" smtClean="0"/>
          </a:p>
          <a:p>
            <a:r>
              <a:rPr lang="ru-RU" dirty="0" err="1" smtClean="0"/>
              <a:t>In</a:t>
            </a:r>
            <a:r>
              <a:rPr lang="ru-RU" dirty="0" smtClean="0"/>
              <a:t> </a:t>
            </a:r>
            <a:r>
              <a:rPr lang="ru-RU" dirty="0" err="1" smtClean="0"/>
              <a:t>the</a:t>
            </a:r>
            <a:r>
              <a:rPr lang="ru-RU" dirty="0" smtClean="0"/>
              <a:t> </a:t>
            </a:r>
            <a:r>
              <a:rPr lang="ru-RU" dirty="0" err="1" smtClean="0"/>
              <a:t>elections</a:t>
            </a:r>
            <a:r>
              <a:rPr lang="ru-RU" dirty="0" smtClean="0"/>
              <a:t> </a:t>
            </a:r>
            <a:r>
              <a:rPr lang="ru-RU" dirty="0" err="1" smtClean="0"/>
              <a:t>from</a:t>
            </a:r>
            <a:r>
              <a:rPr lang="ru-RU" dirty="0" smtClean="0"/>
              <a:t> 1956 </a:t>
            </a:r>
            <a:r>
              <a:rPr lang="ru-RU" dirty="0" err="1" smtClean="0"/>
              <a:t>to</a:t>
            </a:r>
            <a:r>
              <a:rPr lang="ru-RU" dirty="0" smtClean="0"/>
              <a:t> 1988, </a:t>
            </a:r>
            <a:r>
              <a:rPr lang="ru-RU" dirty="0" err="1" smtClean="0"/>
              <a:t>the</a:t>
            </a:r>
            <a:r>
              <a:rPr lang="ru-RU" dirty="0" smtClean="0"/>
              <a:t> </a:t>
            </a:r>
            <a:r>
              <a:rPr lang="ru-RU" dirty="0" err="1" smtClean="0"/>
              <a:t>Social</a:t>
            </a:r>
            <a:r>
              <a:rPr lang="ru-RU" dirty="0" smtClean="0"/>
              <a:t> </a:t>
            </a:r>
            <a:r>
              <a:rPr lang="ru-RU" dirty="0" err="1" smtClean="0"/>
              <a:t>Democrats</a:t>
            </a:r>
            <a:r>
              <a:rPr lang="ru-RU" dirty="0" smtClean="0"/>
              <a:t> </a:t>
            </a:r>
            <a:r>
              <a:rPr lang="ru-RU" dirty="0" err="1" smtClean="0"/>
              <a:t>received</a:t>
            </a:r>
            <a:r>
              <a:rPr lang="ru-RU" dirty="0" smtClean="0"/>
              <a:t> </a:t>
            </a:r>
            <a:r>
              <a:rPr lang="ru-RU" dirty="0" err="1" smtClean="0"/>
              <a:t>about</a:t>
            </a:r>
            <a:r>
              <a:rPr lang="ru-RU" dirty="0" smtClean="0"/>
              <a:t> 73% </a:t>
            </a:r>
            <a:r>
              <a:rPr lang="ru-RU" dirty="0" err="1" smtClean="0"/>
              <a:t>of</a:t>
            </a:r>
            <a:r>
              <a:rPr lang="ru-RU" dirty="0" smtClean="0"/>
              <a:t> </a:t>
            </a:r>
            <a:r>
              <a:rPr lang="ru-RU" dirty="0" err="1" smtClean="0"/>
              <a:t>the</a:t>
            </a:r>
            <a:r>
              <a:rPr lang="ru-RU" dirty="0" smtClean="0"/>
              <a:t> </a:t>
            </a:r>
            <a:r>
              <a:rPr lang="ru-RU" dirty="0" err="1" smtClean="0"/>
              <a:t>blue</a:t>
            </a:r>
            <a:r>
              <a:rPr lang="ru-RU" dirty="0" smtClean="0"/>
              <a:t>–</a:t>
            </a:r>
            <a:r>
              <a:rPr lang="ru-RU" dirty="0" err="1" smtClean="0"/>
              <a:t>collar</a:t>
            </a:r>
            <a:r>
              <a:rPr lang="ru-RU" dirty="0" smtClean="0"/>
              <a:t> </a:t>
            </a:r>
            <a:r>
              <a:rPr lang="ru-RU" dirty="0" err="1" smtClean="0"/>
              <a:t>vote</a:t>
            </a:r>
            <a:r>
              <a:rPr lang="ru-RU" dirty="0" smtClean="0"/>
              <a:t> </a:t>
            </a:r>
            <a:r>
              <a:rPr lang="ru-RU" dirty="0" err="1" smtClean="0"/>
              <a:t>and</a:t>
            </a:r>
            <a:r>
              <a:rPr lang="ru-RU" dirty="0" smtClean="0"/>
              <a:t> 40% </a:t>
            </a:r>
            <a:r>
              <a:rPr lang="ru-RU" dirty="0" err="1" smtClean="0"/>
              <a:t>of</a:t>
            </a:r>
            <a:r>
              <a:rPr lang="ru-RU" dirty="0" smtClean="0"/>
              <a:t> </a:t>
            </a:r>
            <a:r>
              <a:rPr lang="ru-RU" dirty="0" err="1" smtClean="0"/>
              <a:t>the</a:t>
            </a:r>
            <a:r>
              <a:rPr lang="ru-RU" dirty="0" smtClean="0"/>
              <a:t> </a:t>
            </a:r>
            <a:r>
              <a:rPr lang="ru-RU" dirty="0" err="1" smtClean="0"/>
              <a:t>white-collar</a:t>
            </a:r>
            <a:r>
              <a:rPr lang="ru-RU" dirty="0" smtClean="0"/>
              <a:t> </a:t>
            </a:r>
            <a:r>
              <a:rPr lang="ru-RU" dirty="0" err="1" smtClean="0"/>
              <a:t>vote</a:t>
            </a:r>
            <a:r>
              <a:rPr lang="ru-RU" dirty="0" smtClean="0"/>
              <a:t>; </a:t>
            </a:r>
            <a:r>
              <a:rPr lang="ru-RU" dirty="0" err="1" smtClean="0"/>
              <a:t>however</a:t>
            </a:r>
            <a:r>
              <a:rPr lang="ru-RU" dirty="0" smtClean="0"/>
              <a:t>, </a:t>
            </a:r>
            <a:r>
              <a:rPr lang="ru-RU" dirty="0" err="1" smtClean="0"/>
              <a:t>in</a:t>
            </a:r>
            <a:r>
              <a:rPr lang="ru-RU" dirty="0" smtClean="0"/>
              <a:t> 1991, </a:t>
            </a:r>
            <a:r>
              <a:rPr lang="ru-RU" dirty="0" err="1" smtClean="0"/>
              <a:t>the</a:t>
            </a:r>
            <a:r>
              <a:rPr lang="ru-RU" dirty="0" smtClean="0"/>
              <a:t> </a:t>
            </a:r>
            <a:r>
              <a:rPr lang="ru-RU" dirty="0" err="1" smtClean="0"/>
              <a:t>SDRPS</a:t>
            </a:r>
            <a:r>
              <a:rPr lang="ru-RU" dirty="0" smtClean="0"/>
              <a:t> </a:t>
            </a:r>
            <a:r>
              <a:rPr lang="ru-RU" dirty="0" err="1" smtClean="0"/>
              <a:t>received</a:t>
            </a:r>
            <a:r>
              <a:rPr lang="ru-RU" dirty="0" smtClean="0"/>
              <a:t> </a:t>
            </a:r>
            <a:r>
              <a:rPr lang="ru-RU" dirty="0" err="1" smtClean="0"/>
              <a:t>only</a:t>
            </a:r>
            <a:r>
              <a:rPr lang="ru-RU" dirty="0" smtClean="0"/>
              <a:t> 57% </a:t>
            </a:r>
            <a:r>
              <a:rPr lang="ru-RU" dirty="0" err="1" smtClean="0"/>
              <a:t>of</a:t>
            </a:r>
            <a:r>
              <a:rPr lang="ru-RU" dirty="0" smtClean="0"/>
              <a:t> </a:t>
            </a:r>
            <a:r>
              <a:rPr lang="ru-RU" dirty="0" err="1" smtClean="0"/>
              <a:t>the</a:t>
            </a:r>
            <a:r>
              <a:rPr lang="ru-RU" dirty="0" smtClean="0"/>
              <a:t> </a:t>
            </a:r>
            <a:r>
              <a:rPr lang="ru-RU" dirty="0" err="1" smtClean="0"/>
              <a:t>first</a:t>
            </a:r>
            <a:r>
              <a:rPr lang="ru-RU" dirty="0" smtClean="0"/>
              <a:t> </a:t>
            </a:r>
            <a:r>
              <a:rPr lang="ru-RU" dirty="0" err="1" smtClean="0"/>
              <a:t>and</a:t>
            </a:r>
            <a:r>
              <a:rPr lang="ru-RU" dirty="0" smtClean="0"/>
              <a:t> 37% </a:t>
            </a:r>
            <a:r>
              <a:rPr lang="ru-RU" dirty="0" err="1" smtClean="0"/>
              <a:t>of</a:t>
            </a:r>
            <a:r>
              <a:rPr lang="ru-RU" dirty="0" smtClean="0"/>
              <a:t> </a:t>
            </a:r>
            <a:r>
              <a:rPr lang="ru-RU" dirty="0" err="1" smtClean="0"/>
              <a:t>the</a:t>
            </a:r>
            <a:r>
              <a:rPr lang="ru-RU" dirty="0" smtClean="0"/>
              <a:t> </a:t>
            </a:r>
            <a:r>
              <a:rPr lang="ru-RU" dirty="0" err="1" smtClean="0"/>
              <a:t>second</a:t>
            </a:r>
            <a:r>
              <a:rPr lang="ru-RU" dirty="0" smtClean="0"/>
              <a:t> </a:t>
            </a:r>
            <a:r>
              <a:rPr lang="ru-RU" dirty="0" err="1" smtClean="0"/>
              <a:t>votes</a:t>
            </a:r>
            <a:r>
              <a:rPr lang="ru-RU" dirty="0" smtClean="0"/>
              <a:t>. </a:t>
            </a:r>
            <a:r>
              <a:rPr lang="ru-RU" dirty="0" err="1" smtClean="0"/>
              <a:t>Some</a:t>
            </a:r>
            <a:r>
              <a:rPr lang="ru-RU" dirty="0" smtClean="0"/>
              <a:t> </a:t>
            </a:r>
            <a:r>
              <a:rPr lang="ru-RU" dirty="0" err="1" smtClean="0"/>
              <a:t>of</a:t>
            </a:r>
            <a:r>
              <a:rPr lang="ru-RU" dirty="0" smtClean="0"/>
              <a:t> </a:t>
            </a:r>
            <a:r>
              <a:rPr lang="ru-RU" dirty="0" err="1" smtClean="0"/>
              <a:t>the</a:t>
            </a:r>
            <a:r>
              <a:rPr lang="ru-RU" dirty="0" smtClean="0"/>
              <a:t> </a:t>
            </a:r>
            <a:r>
              <a:rPr lang="ru-RU" dirty="0" err="1" smtClean="0"/>
              <a:t>former</a:t>
            </a:r>
            <a:r>
              <a:rPr lang="ru-RU" dirty="0" smtClean="0"/>
              <a:t> </a:t>
            </a:r>
            <a:r>
              <a:rPr lang="ru-RU" dirty="0" err="1" smtClean="0"/>
              <a:t>supporters</a:t>
            </a:r>
            <a:r>
              <a:rPr lang="ru-RU" dirty="0" smtClean="0"/>
              <a:t> </a:t>
            </a:r>
            <a:r>
              <a:rPr lang="ru-RU" dirty="0" err="1" smtClean="0"/>
              <a:t>of</a:t>
            </a:r>
            <a:r>
              <a:rPr lang="ru-RU" dirty="0" smtClean="0"/>
              <a:t> </a:t>
            </a:r>
            <a:r>
              <a:rPr lang="ru-RU" dirty="0" err="1" smtClean="0"/>
              <a:t>the</a:t>
            </a:r>
            <a:r>
              <a:rPr lang="ru-RU" dirty="0" smtClean="0"/>
              <a:t> </a:t>
            </a:r>
            <a:r>
              <a:rPr lang="ru-RU" sz="1800" dirty="0" err="1" smtClean="0">
                <a:latin typeface="Arial" panose="020B0604020202020204" pitchFamily="34" charset="0"/>
                <a:cs typeface="Arial" panose="020B0604020202020204" pitchFamily="34" charset="0"/>
              </a:rPr>
              <a:t>SD</a:t>
            </a:r>
            <a:r>
              <a:rPr lang="en-US" sz="1800" dirty="0" smtClean="0">
                <a:latin typeface="Arial" panose="020B0604020202020204" pitchFamily="34" charset="0"/>
                <a:cs typeface="Arial" panose="020B0604020202020204" pitchFamily="34" charset="0"/>
              </a:rPr>
              <a:t>W</a:t>
            </a:r>
            <a:r>
              <a:rPr lang="ru-RU" sz="1800" dirty="0" err="1" smtClean="0">
                <a:latin typeface="Arial" panose="020B0604020202020204" pitchFamily="34" charset="0"/>
                <a:cs typeface="Arial" panose="020B0604020202020204" pitchFamily="34" charset="0"/>
              </a:rPr>
              <a:t>PS</a:t>
            </a:r>
            <a:r>
              <a:rPr lang="ru-RU" dirty="0" smtClean="0"/>
              <a:t>, </a:t>
            </a:r>
            <a:r>
              <a:rPr lang="ru-RU" dirty="0" err="1" smtClean="0"/>
              <a:t>especially</a:t>
            </a:r>
            <a:r>
              <a:rPr lang="ru-RU" dirty="0" smtClean="0"/>
              <a:t> </a:t>
            </a:r>
            <a:r>
              <a:rPr lang="ru-RU" dirty="0" err="1" smtClean="0"/>
              <a:t>the</a:t>
            </a:r>
            <a:r>
              <a:rPr lang="ru-RU" dirty="0" smtClean="0"/>
              <a:t> </a:t>
            </a:r>
            <a:r>
              <a:rPr lang="ru-RU" dirty="0" err="1" smtClean="0"/>
              <a:t>youth</a:t>
            </a:r>
            <a:r>
              <a:rPr lang="ru-RU" dirty="0" smtClean="0"/>
              <a:t>, </a:t>
            </a:r>
            <a:r>
              <a:rPr lang="ru-RU" dirty="0" err="1" smtClean="0"/>
              <a:t>did</a:t>
            </a:r>
            <a:r>
              <a:rPr lang="ru-RU" dirty="0" smtClean="0"/>
              <a:t> </a:t>
            </a:r>
            <a:r>
              <a:rPr lang="ru-RU" dirty="0" err="1" smtClean="0"/>
              <a:t>not</a:t>
            </a:r>
            <a:r>
              <a:rPr lang="ru-RU" dirty="0" smtClean="0"/>
              <a:t> </a:t>
            </a:r>
            <a:r>
              <a:rPr lang="ru-RU" dirty="0" err="1" smtClean="0"/>
              <a:t>vote</a:t>
            </a:r>
            <a:r>
              <a:rPr lang="ru-RU" dirty="0" smtClean="0"/>
              <a:t> </a:t>
            </a:r>
            <a:r>
              <a:rPr lang="ru-RU" dirty="0" err="1" smtClean="0"/>
              <a:t>for</a:t>
            </a:r>
            <a:r>
              <a:rPr lang="ru-RU" dirty="0" smtClean="0"/>
              <a:t> </a:t>
            </a:r>
            <a:r>
              <a:rPr lang="ru-RU" dirty="0" err="1" smtClean="0"/>
              <a:t>it</a:t>
            </a:r>
            <a:r>
              <a:rPr lang="ru-RU" dirty="0" smtClean="0"/>
              <a:t> </a:t>
            </a:r>
            <a:r>
              <a:rPr lang="ru-RU" dirty="0" err="1" smtClean="0"/>
              <a:t>or</a:t>
            </a:r>
            <a:r>
              <a:rPr lang="ru-RU" dirty="0" smtClean="0"/>
              <a:t> </a:t>
            </a:r>
            <a:r>
              <a:rPr lang="ru-RU" dirty="0" err="1" smtClean="0"/>
              <a:t>voted</a:t>
            </a:r>
            <a:r>
              <a:rPr lang="ru-RU" dirty="0" smtClean="0"/>
              <a:t> </a:t>
            </a:r>
            <a:r>
              <a:rPr lang="ru-RU" dirty="0" err="1" smtClean="0"/>
              <a:t>for</a:t>
            </a:r>
            <a:r>
              <a:rPr lang="ru-RU" dirty="0" smtClean="0"/>
              <a:t> </a:t>
            </a:r>
            <a:r>
              <a:rPr lang="ru-RU" dirty="0" err="1" smtClean="0"/>
              <a:t>the</a:t>
            </a:r>
            <a:r>
              <a:rPr lang="ru-RU" dirty="0" smtClean="0"/>
              <a:t> </a:t>
            </a:r>
            <a:r>
              <a:rPr lang="ru-RU" dirty="0" err="1" smtClean="0"/>
              <a:t>New</a:t>
            </a:r>
            <a:r>
              <a:rPr lang="ru-RU" dirty="0" smtClean="0"/>
              <a:t> </a:t>
            </a:r>
            <a:r>
              <a:rPr lang="ru-RU" dirty="0" err="1" smtClean="0"/>
              <a:t>Democrats</a:t>
            </a:r>
            <a:r>
              <a:rPr lang="ru-RU" dirty="0" smtClean="0"/>
              <a:t> </a:t>
            </a:r>
            <a:r>
              <a:rPr lang="ru-RU" dirty="0" err="1" smtClean="0"/>
              <a:t>or</a:t>
            </a:r>
            <a:r>
              <a:rPr lang="ru-RU" dirty="0" smtClean="0"/>
              <a:t> </a:t>
            </a:r>
            <a:r>
              <a:rPr lang="ru-RU" dirty="0" err="1" smtClean="0"/>
              <a:t>Christian</a:t>
            </a:r>
            <a:r>
              <a:rPr lang="ru-RU" dirty="0" smtClean="0"/>
              <a:t> </a:t>
            </a:r>
            <a:r>
              <a:rPr lang="ru-RU" dirty="0" err="1" smtClean="0"/>
              <a:t>Democrats</a:t>
            </a:r>
            <a:r>
              <a:rPr lang="ru-RU" dirty="0" smtClean="0"/>
              <a:t>.</a:t>
            </a:r>
            <a:endParaRPr lang="ru-RU" dirty="0"/>
          </a:p>
        </p:txBody>
      </p:sp>
    </p:spTree>
    <p:extLst>
      <p:ext uri="{BB962C8B-B14F-4D97-AF65-F5344CB8AC3E}">
        <p14:creationId xmlns:p14="http://schemas.microsoft.com/office/powerpoint/2010/main" val="18066666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381000"/>
            <a:ext cx="8763000" cy="5940088"/>
          </a:xfrm>
          <a:prstGeom prst="rect">
            <a:avLst/>
          </a:prstGeom>
        </p:spPr>
        <p:txBody>
          <a:bodyPr wrap="square">
            <a:spAutoFit/>
          </a:bodyPr>
          <a:lstStyle/>
          <a:p>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three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Conservative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parties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have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benefited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from</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deteriorating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economic</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situation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New</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Democratic</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founded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1990, </a:t>
            </a:r>
            <a:r>
              <a:rPr lang="ru-RU" sz="2000" dirty="0" err="1" smtClean="0">
                <a:latin typeface="Arial" panose="020B0604020202020204" pitchFamily="34" charset="0"/>
                <a:cs typeface="Arial" panose="020B0604020202020204" pitchFamily="34" charset="0"/>
              </a:rPr>
              <a:t>took</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advantage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hostile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attitude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towards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immigrants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from</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non-European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countries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especially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from</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Turkey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Iran</a:t>
            </a:r>
            <a:r>
              <a:rPr lang="ru-RU" sz="2000" dirty="0" smtClean="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r>
              <a:rPr lang="ru-RU" sz="2000" dirty="0" err="1" smtClean="0">
                <a:latin typeface="Arial" panose="020B0604020202020204" pitchFamily="34" charset="0"/>
                <a:cs typeface="Arial" panose="020B0604020202020204" pitchFamily="34" charset="0"/>
              </a:rPr>
              <a:t>As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progress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parties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Denmark</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Norway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Swedish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New</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Democrats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could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not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come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terms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with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fact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that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had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high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taxes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for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housing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for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immigrants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provide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them</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with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economic</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assistance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consider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their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asylum</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requests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Union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Moderates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party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took</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advantage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negative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attitude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towards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bureaucracy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social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security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service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high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taxes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especially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food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tax</a:t>
            </a:r>
            <a:r>
              <a:rPr lang="ru-RU" sz="2000" dirty="0" smtClean="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r>
              <a:rPr lang="ru-RU" sz="2000" dirty="0" err="1" smtClean="0">
                <a:latin typeface="Arial" panose="020B0604020202020204" pitchFamily="34" charset="0"/>
                <a:cs typeface="Arial" panose="020B0604020202020204" pitchFamily="34" charset="0"/>
              </a:rPr>
              <a:t>By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promising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ensure</a:t>
            </a:r>
            <a:r>
              <a:rPr lang="ru-RU" sz="2000" dirty="0" smtClean="0">
                <a:latin typeface="Arial" panose="020B0604020202020204" pitchFamily="34" charset="0"/>
                <a:cs typeface="Arial" panose="020B0604020202020204" pitchFamily="34" charset="0"/>
              </a:rPr>
              <a:t> a </a:t>
            </a:r>
            <a:r>
              <a:rPr lang="ru-RU" sz="2000" dirty="0" err="1" smtClean="0">
                <a:latin typeface="Arial" panose="020B0604020202020204" pitchFamily="34" charset="0"/>
                <a:cs typeface="Arial" panose="020B0604020202020204" pitchFamily="34" charset="0"/>
              </a:rPr>
              <a:t>clearer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social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security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system</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lower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taxes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Union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Moderates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gained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support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those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who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held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less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egalitarian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beliefs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These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voters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included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young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professionals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working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in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enterprises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with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advanced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technologies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Christian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Democratic</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Union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appealing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Evangelical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Protestants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Pentecostals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and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some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activists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belonging</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official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Lutheran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Church</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received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votes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from</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voters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who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advocated</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restrictions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abortion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for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transfer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social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security</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services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to</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government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well</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as</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against</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the</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construction</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of</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new</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nuclear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power</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plants</a:t>
            </a:r>
            <a:r>
              <a:rPr lang="ru-RU" sz="2000" dirty="0" smtClean="0">
                <a:latin typeface="Arial" panose="020B0604020202020204" pitchFamily="34" charset="0"/>
                <a:cs typeface="Arial" panose="020B0604020202020204" pitchFamily="34" charset="0"/>
              </a:rPr>
              <a:t>.</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70046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1000" y="381000"/>
            <a:ext cx="8458200" cy="6232475"/>
          </a:xfrm>
          <a:prstGeom prst="rect">
            <a:avLst/>
          </a:prstGeom>
        </p:spPr>
        <p:txBody>
          <a:bodyPr wrap="square">
            <a:spAutoFit/>
          </a:bodyPr>
          <a:lstStyle/>
          <a:p>
            <a:r>
              <a:rPr lang="ru-RU" sz="1900" dirty="0" err="1" smtClean="0">
                <a:latin typeface="Arial" panose="020B0604020202020204" pitchFamily="34" charset="0"/>
                <a:cs typeface="Arial" panose="020B0604020202020204" pitchFamily="34" charset="0"/>
              </a:rPr>
              <a:t>The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failures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of</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the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Social</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Democrats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in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the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elections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in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the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early</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90s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are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unlikely</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to</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be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caused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by</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their</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inability</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to</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implement</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important</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reforms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The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Social</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Democratic</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government</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sought</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to</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make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Swedish</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socialism</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more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effective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and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humane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The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comprehensive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social</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security</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policy</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benefited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all</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citizens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Despite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relatively</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high</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inflation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and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low</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economic</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growth</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Swedes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lived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in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environment</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of</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unprecedented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income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equality</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and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the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lowest</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unemployment</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rate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for</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industrialized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capitalist</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countries</a:t>
            </a:r>
            <a:r>
              <a:rPr lang="ru-RU" sz="1900" dirty="0" smtClean="0">
                <a:latin typeface="Arial" panose="020B0604020202020204" pitchFamily="34" charset="0"/>
                <a:cs typeface="Arial" panose="020B0604020202020204" pitchFamily="34" charset="0"/>
              </a:rPr>
              <a:t>. </a:t>
            </a:r>
            <a:endParaRPr lang="en-US" sz="1900" dirty="0" smtClean="0">
              <a:latin typeface="Arial" panose="020B0604020202020204" pitchFamily="34" charset="0"/>
              <a:cs typeface="Arial" panose="020B0604020202020204" pitchFamily="34" charset="0"/>
            </a:endParaRPr>
          </a:p>
          <a:p>
            <a:r>
              <a:rPr lang="ru-RU" sz="1900" dirty="0" err="1" smtClean="0">
                <a:latin typeface="Arial" panose="020B0604020202020204" pitchFamily="34" charset="0"/>
                <a:cs typeface="Arial" panose="020B0604020202020204" pitchFamily="34" charset="0"/>
              </a:rPr>
              <a:t>The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standard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of</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living</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in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Sweden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has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become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significantly</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higher</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with</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the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advent</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of</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extensive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educational</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opportunities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and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the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introduction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of</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public</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health</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care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According</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to</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the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Human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Development</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Index</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introduced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by</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the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United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Nations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Development</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Programme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in</a:t>
            </a:r>
            <a:r>
              <a:rPr lang="ru-RU" sz="1900" dirty="0" smtClean="0">
                <a:latin typeface="Arial" panose="020B0604020202020204" pitchFamily="34" charset="0"/>
                <a:cs typeface="Arial" panose="020B0604020202020204" pitchFamily="34" charset="0"/>
              </a:rPr>
              <a:t> 1990 </a:t>
            </a:r>
            <a:r>
              <a:rPr lang="ru-RU" sz="1900" dirty="0" err="1" smtClean="0">
                <a:latin typeface="Arial" panose="020B0604020202020204" pitchFamily="34" charset="0"/>
                <a:cs typeface="Arial" panose="020B0604020202020204" pitchFamily="34" charset="0"/>
              </a:rPr>
              <a:t>Sweden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was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among</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the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five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countries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with</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the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highest</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standard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and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life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expectancy</a:t>
            </a:r>
            <a:r>
              <a:rPr lang="ru-RU" sz="1900" dirty="0" smtClean="0">
                <a:latin typeface="Arial" panose="020B0604020202020204" pitchFamily="34" charset="0"/>
                <a:cs typeface="Arial" panose="020B0604020202020204" pitchFamily="34" charset="0"/>
              </a:rPr>
              <a:t>, a </a:t>
            </a:r>
            <a:r>
              <a:rPr lang="ru-RU" sz="1900" dirty="0" err="1" smtClean="0">
                <a:latin typeface="Arial" panose="020B0604020202020204" pitchFamily="34" charset="0"/>
                <a:cs typeface="Arial" panose="020B0604020202020204" pitchFamily="34" charset="0"/>
              </a:rPr>
              <a:t>significant</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percentage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of</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the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literate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population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and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the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duration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of</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the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general</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course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of</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education</a:t>
            </a:r>
            <a:r>
              <a:rPr lang="ru-RU" sz="1900" dirty="0" smtClean="0">
                <a:latin typeface="Arial" panose="020B0604020202020204" pitchFamily="34" charset="0"/>
                <a:cs typeface="Arial" panose="020B0604020202020204" pitchFamily="34" charset="0"/>
              </a:rPr>
              <a:t>. </a:t>
            </a:r>
            <a:endParaRPr lang="en-US" sz="1900" dirty="0" smtClean="0">
              <a:latin typeface="Arial" panose="020B0604020202020204" pitchFamily="34" charset="0"/>
              <a:cs typeface="Arial" panose="020B0604020202020204" pitchFamily="34" charset="0"/>
            </a:endParaRPr>
          </a:p>
          <a:p>
            <a:r>
              <a:rPr lang="ru-RU" sz="1900" dirty="0" err="1" smtClean="0">
                <a:latin typeface="Arial" panose="020B0604020202020204" pitchFamily="34" charset="0"/>
                <a:cs typeface="Arial" panose="020B0604020202020204" pitchFamily="34" charset="0"/>
              </a:rPr>
              <a:t>According</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to</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these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criteria</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Japan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Canada</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Norway</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and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Switzerland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were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ahead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of</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her</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The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UN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analysis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of</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income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distribution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measures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based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on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gender</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health</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status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and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education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level</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reflects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the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improvement</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in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Sweden's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situation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for</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ensuring</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human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rights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only</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Finland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has</a:t>
            </a:r>
            <a:r>
              <a:rPr lang="ru-RU" sz="1900" dirty="0" smtClean="0">
                <a:latin typeface="Arial" panose="020B0604020202020204" pitchFamily="34" charset="0"/>
                <a:cs typeface="Arial" panose="020B0604020202020204" pitchFamily="34" charset="0"/>
              </a:rPr>
              <a:t> a </a:t>
            </a:r>
            <a:r>
              <a:rPr lang="ru-RU" sz="1900" dirty="0" err="1" smtClean="0">
                <a:latin typeface="Arial" panose="020B0604020202020204" pitchFamily="34" charset="0"/>
                <a:cs typeface="Arial" panose="020B0604020202020204" pitchFamily="34" charset="0"/>
              </a:rPr>
              <a:t>higher</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rating</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in</a:t>
            </a:r>
            <a:r>
              <a:rPr lang="ru-RU" sz="1900" dirty="0" smtClean="0">
                <a:latin typeface="Arial" panose="020B0604020202020204" pitchFamily="34" charset="0"/>
                <a:cs typeface="Arial" panose="020B0604020202020204" pitchFamily="34" charset="0"/>
              </a:rPr>
              <a:t> 1991.</a:t>
            </a:r>
            <a:endParaRPr lang="en-US" sz="1900" dirty="0" smtClean="0">
              <a:latin typeface="Arial" panose="020B0604020202020204" pitchFamily="34" charset="0"/>
              <a:cs typeface="Arial" panose="020B0604020202020204" pitchFamily="34" charset="0"/>
            </a:endParaRPr>
          </a:p>
          <a:p>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In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short</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with</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the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help</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of</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conciliation</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procedures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Sweden's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social</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democracy</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managed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to</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realize</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its</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ideal</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of</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freedom</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and</a:t>
            </a:r>
            <a:r>
              <a:rPr lang="ru-RU" sz="1900" dirty="0" smtClean="0">
                <a:latin typeface="Arial" panose="020B0604020202020204" pitchFamily="34" charset="0"/>
                <a:cs typeface="Arial" panose="020B0604020202020204" pitchFamily="34" charset="0"/>
              </a:rPr>
              <a:t> </a:t>
            </a:r>
            <a:r>
              <a:rPr lang="ru-RU" sz="1900" dirty="0" err="1" smtClean="0">
                <a:latin typeface="Arial" panose="020B0604020202020204" pitchFamily="34" charset="0"/>
                <a:cs typeface="Arial" panose="020B0604020202020204" pitchFamily="34" charset="0"/>
              </a:rPr>
              <a:t>equality</a:t>
            </a:r>
            <a:r>
              <a:rPr lang="ru-RU" sz="1900" dirty="0" smtClean="0">
                <a:latin typeface="Arial" panose="020B0604020202020204" pitchFamily="34" charset="0"/>
                <a:cs typeface="Arial" panose="020B0604020202020204" pitchFamily="34" charset="0"/>
              </a:rPr>
              <a:t>.</a:t>
            </a:r>
            <a:endParaRPr lang="ru-RU" sz="1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9090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535940" y="381000"/>
            <a:ext cx="7731759" cy="6278642"/>
          </a:xfrm>
        </p:spPr>
        <p:txBody>
          <a:bodyPr/>
          <a:lstStyle/>
          <a:p>
            <a:r>
              <a:rPr lang="en-US" dirty="0">
                <a:latin typeface="Arial" panose="020B0604020202020204" pitchFamily="34" charset="0"/>
                <a:cs typeface="Arial" panose="020B0604020202020204" pitchFamily="34" charset="0"/>
              </a:rPr>
              <a:t>The conciliatory system is fully revealed in market conditions. Under the liberal-democratic structure of society, private entrepreneurs can make their own decisions. </a:t>
            </a:r>
            <a:endParaRPr lang="ru-RU"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Conflict </a:t>
            </a:r>
            <a:r>
              <a:rPr lang="en-US" dirty="0">
                <a:latin typeface="Arial" panose="020B0604020202020204" pitchFamily="34" charset="0"/>
                <a:cs typeface="Arial" panose="020B0604020202020204" pitchFamily="34" charset="0"/>
              </a:rPr>
              <a:t>and consensus are mutually balanced. Individual lines of business compete with each other and with labor unions. Conflicts arising from clashes of interests between different groups are regulated by enforcing laws. </a:t>
            </a:r>
            <a:endParaRPr lang="ru-RU"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Under </a:t>
            </a:r>
            <a:r>
              <a:rPr lang="en-US" dirty="0">
                <a:latin typeface="Arial" panose="020B0604020202020204" pitchFamily="34" charset="0"/>
                <a:cs typeface="Arial" panose="020B0604020202020204" pitchFamily="34" charset="0"/>
              </a:rPr>
              <a:t>social democratic rule, politicians emphasize the need for compromise between classes. United labor unions play an active role by negotiating with centralized corporations over wages, prices, and working conditions. Government officials, managers of private firms, and labor unions work together to regulate the market economy. Diversified social security systems help to reduce income inequality.</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401269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814" y="353695"/>
            <a:ext cx="7948371" cy="553998"/>
          </a:xfrm>
        </p:spPr>
        <p:txBody>
          <a:bodyPr/>
          <a:lstStyle/>
          <a:p>
            <a:pPr algn="ctr"/>
            <a:r>
              <a:rPr lang="en-US" sz="3600" dirty="0" smtClean="0">
                <a:latin typeface="Arial" panose="020B0604020202020204" pitchFamily="34" charset="0"/>
                <a:cs typeface="Arial" panose="020B0604020202020204" pitchFamily="34" charset="0"/>
              </a:rPr>
              <a:t>Conclusion</a:t>
            </a:r>
            <a:endParaRPr lang="ru-RU" sz="3600" dirty="0">
              <a:latin typeface="Arial" panose="020B0604020202020204" pitchFamily="34" charset="0"/>
              <a:cs typeface="Arial" panose="020B0604020202020204" pitchFamily="34" charset="0"/>
            </a:endParaRPr>
          </a:p>
        </p:txBody>
      </p:sp>
      <p:sp>
        <p:nvSpPr>
          <p:cNvPr id="3" name="Текст 2"/>
          <p:cNvSpPr>
            <a:spLocks noGrp="1"/>
          </p:cNvSpPr>
          <p:nvPr>
            <p:ph type="body" idx="1"/>
          </p:nvPr>
        </p:nvSpPr>
        <p:spPr>
          <a:xfrm>
            <a:off x="457200" y="1066800"/>
            <a:ext cx="8382000" cy="5539978"/>
          </a:xfrm>
        </p:spPr>
        <p:txBody>
          <a:bodyPr/>
          <a:lstStyle/>
          <a:p>
            <a:r>
              <a:rPr lang="en-US" dirty="0">
                <a:latin typeface="Arial" panose="020B0604020202020204" pitchFamily="34" charset="0"/>
                <a:cs typeface="Arial" panose="020B0604020202020204" pitchFamily="34" charset="0"/>
              </a:rPr>
              <a:t>Modern conciliation systems are distinguished by a number of fundamental principles, political styles and methods of implementing social transformations. The essence of the conciliation system is to find ways to reconcile different interests.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It </a:t>
            </a:r>
            <a:r>
              <a:rPr lang="en-US" dirty="0">
                <a:latin typeface="Arial" panose="020B0604020202020204" pitchFamily="34" charset="0"/>
                <a:cs typeface="Arial" panose="020B0604020202020204" pitchFamily="34" charset="0"/>
              </a:rPr>
              <a:t>draws a distinction between spiritual and moral values and material interests. Government policy is focused on providing benefits to various social groups. In such pluralistic societies, public organizations are largely independent of government control.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Collegial </a:t>
            </a:r>
            <a:r>
              <a:rPr lang="en-US" dirty="0">
                <a:latin typeface="Arial" panose="020B0604020202020204" pitchFamily="34" charset="0"/>
                <a:cs typeface="Arial" panose="020B0604020202020204" pitchFamily="34" charset="0"/>
              </a:rPr>
              <a:t>leadership distributes power among government agencies. Politicians, along with lawyers — legislators and judges — link various interests, serve as intermediaries in concluding deals, play the role of arbitrators in political discussions and set the rules of the political game.</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96461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474345"/>
            <a:ext cx="8610600" cy="5632311"/>
          </a:xfrm>
          <a:prstGeom prst="rect">
            <a:avLst/>
          </a:prstGeom>
        </p:spPr>
        <p:txBody>
          <a:bodyPr wrap="square">
            <a:spAutoFit/>
          </a:bodyPr>
          <a:lstStyle/>
          <a:p>
            <a:r>
              <a:rPr lang="ru-RU" sz="2400" dirty="0" err="1" smtClean="0">
                <a:latin typeface="Arial" panose="020B0604020202020204" pitchFamily="34" charset="0"/>
                <a:cs typeface="Arial" panose="020B0604020202020204" pitchFamily="34" charset="0"/>
              </a:rPr>
              <a:t>Individuals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satisfy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their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political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ambitions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actively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participating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influence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groups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that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exert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pressure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government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officials</a:t>
            </a:r>
            <a:r>
              <a:rPr lang="ru-RU" sz="2400" dirty="0" smtClean="0">
                <a:latin typeface="Arial" panose="020B0604020202020204" pitchFamily="34" charset="0"/>
                <a:cs typeface="Arial" panose="020B0604020202020204" pitchFamily="34" charset="0"/>
              </a:rPr>
              <a:t>. </a:t>
            </a:r>
            <a:endParaRPr lang="en-US" sz="2400" dirty="0" smtClean="0">
              <a:latin typeface="Arial" panose="020B0604020202020204" pitchFamily="34" charset="0"/>
              <a:cs typeface="Arial" panose="020B0604020202020204" pitchFamily="34" charset="0"/>
            </a:endParaRPr>
          </a:p>
          <a:p>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main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participants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this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political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activity</a:t>
            </a:r>
            <a:r>
              <a:rPr lang="ru-RU" sz="2400" dirty="0" smtClean="0">
                <a:latin typeface="Arial" panose="020B0604020202020204" pitchFamily="34" charset="0"/>
                <a:cs typeface="Arial" panose="020B0604020202020204" pitchFamily="34" charset="0"/>
              </a:rPr>
              <a:t> — </a:t>
            </a:r>
            <a:r>
              <a:rPr lang="ru-RU" sz="2400" dirty="0" err="1" smtClean="0">
                <a:latin typeface="Arial" panose="020B0604020202020204" pitchFamily="34" charset="0"/>
                <a:cs typeface="Arial" panose="020B0604020202020204" pitchFamily="34" charset="0"/>
              </a:rPr>
              <a:t>decentralized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government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agencies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coalition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parties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public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associations</a:t>
            </a:r>
            <a:r>
              <a:rPr lang="ru-RU" sz="2400" dirty="0" smtClean="0">
                <a:latin typeface="Arial" panose="020B0604020202020204" pitchFamily="34" charset="0"/>
                <a:cs typeface="Arial" panose="020B0604020202020204" pitchFamily="34" charset="0"/>
              </a:rPr>
              <a:t> — </a:t>
            </a:r>
            <a:r>
              <a:rPr lang="ru-RU" sz="2400" dirty="0" err="1" smtClean="0">
                <a:latin typeface="Arial" panose="020B0604020202020204" pitchFamily="34" charset="0"/>
                <a:cs typeface="Arial" panose="020B0604020202020204" pitchFamily="34" charset="0"/>
              </a:rPr>
              <a:t>by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bargaining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with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each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other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remaining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open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wide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variety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information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services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contribute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implementation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marginal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social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transformations</a:t>
            </a:r>
            <a:r>
              <a:rPr lang="ru-RU" sz="2400" dirty="0" smtClean="0">
                <a:latin typeface="Arial" panose="020B0604020202020204" pitchFamily="34" charset="0"/>
                <a:cs typeface="Arial" panose="020B0604020202020204" pitchFamily="34" charset="0"/>
              </a:rPr>
              <a:t>. </a:t>
            </a:r>
            <a:endParaRPr lang="en-US" sz="2400" dirty="0" smtClean="0">
              <a:latin typeface="Arial" panose="020B0604020202020204" pitchFamily="34" charset="0"/>
              <a:cs typeface="Arial" panose="020B0604020202020204" pitchFamily="34" charset="0"/>
            </a:endParaRPr>
          </a:p>
          <a:p>
            <a:r>
              <a:rPr lang="ru-RU" sz="2400" dirty="0" err="1" smtClean="0">
                <a:latin typeface="Arial" panose="020B0604020202020204" pitchFamily="34" charset="0"/>
                <a:cs typeface="Arial" panose="020B0604020202020204" pitchFamily="34" charset="0"/>
              </a:rPr>
              <a:t>Emphasizing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need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for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pragmatic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compromises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leaders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strive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satisfy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maximum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claims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share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political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pie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analysis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pluralistic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democracies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Sweden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United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Kingdom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has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shown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that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former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especially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from</a:t>
            </a:r>
            <a:r>
              <a:rPr lang="ru-RU" sz="2400" dirty="0" smtClean="0">
                <a:latin typeface="Arial" panose="020B0604020202020204" pitchFamily="34" charset="0"/>
                <a:cs typeface="Arial" panose="020B0604020202020204" pitchFamily="34" charset="0"/>
              </a:rPr>
              <a:t> 1950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1975, </a:t>
            </a:r>
            <a:r>
              <a:rPr lang="ru-RU" sz="2400" dirty="0" err="1" smtClean="0">
                <a:latin typeface="Arial" panose="020B0604020202020204" pitchFamily="34" charset="0"/>
                <a:cs typeface="Arial" panose="020B0604020202020204" pitchFamily="34" charset="0"/>
              </a:rPr>
              <a:t>functioned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more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effectively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as</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conciliation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system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achieved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greatest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balance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between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differentiation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integration</a:t>
            </a:r>
            <a:r>
              <a:rPr lang="ru-RU" sz="2400" dirty="0" smtClean="0">
                <a:latin typeface="Arial" panose="020B0604020202020204" pitchFamily="34" charset="0"/>
                <a:cs typeface="Arial" panose="020B0604020202020204" pitchFamily="34" charset="0"/>
              </a:rPr>
              <a:t>.</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271739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1000" y="197346"/>
            <a:ext cx="8458200" cy="6370975"/>
          </a:xfrm>
          <a:prstGeom prst="rect">
            <a:avLst/>
          </a:prstGeom>
        </p:spPr>
        <p:txBody>
          <a:bodyPr wrap="square">
            <a:spAutoFit/>
          </a:bodyPr>
          <a:lstStyle/>
          <a:p>
            <a:r>
              <a:rPr lang="ru-RU" sz="2400" dirty="0" err="1" smtClean="0">
                <a:latin typeface="Arial" panose="020B0604020202020204" pitchFamily="34" charset="0"/>
                <a:cs typeface="Arial" panose="020B0604020202020204" pitchFamily="34" charset="0"/>
              </a:rPr>
              <a:t>At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20th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century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conciliation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systems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considered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as</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kind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window</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future</a:t>
            </a:r>
            <a:r>
              <a:rPr lang="ru-RU" sz="2400" dirty="0" smtClean="0">
                <a:latin typeface="Arial" panose="020B0604020202020204" pitchFamily="34" charset="0"/>
                <a:cs typeface="Arial" panose="020B0604020202020204" pitchFamily="34" charset="0"/>
              </a:rPr>
              <a:t>. </a:t>
            </a:r>
            <a:endParaRPr lang="en-US" sz="2400" dirty="0" smtClean="0">
              <a:latin typeface="Arial" panose="020B0604020202020204" pitchFamily="34" charset="0"/>
              <a:cs typeface="Arial" panose="020B0604020202020204" pitchFamily="34" charset="0"/>
            </a:endParaRPr>
          </a:p>
          <a:p>
            <a:r>
              <a:rPr lang="ru-RU" sz="2400" dirty="0" err="1" smtClean="0">
                <a:latin typeface="Arial" panose="020B0604020202020204" pitchFamily="34" charset="0"/>
                <a:cs typeface="Arial" panose="020B0604020202020204" pitchFamily="34" charset="0"/>
              </a:rPr>
              <a:t>According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Francis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Fukuyama</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certain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fundamental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process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unfolding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front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us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dictating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all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societies</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single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path</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evolutionary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development</a:t>
            </a:r>
            <a:r>
              <a:rPr lang="ru-RU" sz="2400" dirty="0" smtClean="0">
                <a:latin typeface="Arial" panose="020B0604020202020204" pitchFamily="34" charset="0"/>
                <a:cs typeface="Arial" panose="020B0604020202020204" pitchFamily="34" charset="0"/>
              </a:rPr>
              <a:t> —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short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talking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about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fact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that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almost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Universal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history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mankind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itself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moving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towards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liberal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democracy</a:t>
            </a:r>
            <a:r>
              <a:rPr lang="ru-RU" sz="2400" dirty="0" smtClean="0">
                <a:latin typeface="Arial" panose="020B0604020202020204" pitchFamily="34" charset="0"/>
                <a:cs typeface="Arial" panose="020B0604020202020204" pitchFamily="34" charset="0"/>
              </a:rPr>
              <a:t>".</a:t>
            </a:r>
            <a:endParaRPr lang="en-US" sz="2400" dirty="0" smtClean="0">
              <a:latin typeface="Arial" panose="020B0604020202020204" pitchFamily="34" charset="0"/>
              <a:cs typeface="Arial" panose="020B0604020202020204" pitchFamily="34" charset="0"/>
            </a:endParaRPr>
          </a:p>
          <a:p>
            <a:r>
              <a:rPr lang="ru-RU" sz="2400" dirty="0" err="1" smtClean="0">
                <a:latin typeface="Arial" panose="020B0604020202020204" pitchFamily="34" charset="0"/>
                <a:cs typeface="Arial" panose="020B0604020202020204" pitchFamily="34" charset="0"/>
              </a:rPr>
              <a:t>While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acknowledging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that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liberal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democratic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principles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have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not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yet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been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institutionalized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all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political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systems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Fukuyama</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argues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that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conciliatory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ideas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have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already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triumphed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over</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rivals</a:t>
            </a:r>
            <a:r>
              <a:rPr lang="ru-RU" sz="2400" dirty="0" smtClean="0">
                <a:latin typeface="Arial" panose="020B0604020202020204" pitchFamily="34" charset="0"/>
                <a:cs typeface="Arial" panose="020B0604020202020204" pitchFamily="34" charset="0"/>
              </a:rPr>
              <a:t>. </a:t>
            </a:r>
            <a:endParaRPr lang="en-US" sz="2400" dirty="0" smtClean="0">
              <a:latin typeface="Arial" panose="020B0604020202020204" pitchFamily="34" charset="0"/>
              <a:cs typeface="Arial" panose="020B0604020202020204" pitchFamily="34" charset="0"/>
            </a:endParaRPr>
          </a:p>
          <a:p>
            <a:r>
              <a:rPr lang="ru-RU" sz="2400" dirty="0" err="1" smtClean="0">
                <a:latin typeface="Arial" panose="020B0604020202020204" pitchFamily="34" charset="0"/>
                <a:cs typeface="Arial" panose="020B0604020202020204" pitchFamily="34" charset="0"/>
              </a:rPr>
              <a:t>Liberal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democratic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ideas</a:t>
            </a:r>
            <a:r>
              <a:rPr lang="ru-RU" sz="2400" dirty="0" smtClean="0">
                <a:latin typeface="Arial" panose="020B0604020202020204" pitchFamily="34" charset="0"/>
                <a:cs typeface="Arial" panose="020B0604020202020204" pitchFamily="34" charset="0"/>
              </a:rPr>
              <a:t> – </a:t>
            </a:r>
            <a:r>
              <a:rPr lang="ru-RU" sz="2400" dirty="0" err="1" smtClean="0">
                <a:latin typeface="Arial" panose="020B0604020202020204" pitchFamily="34" charset="0"/>
                <a:cs typeface="Arial" panose="020B0604020202020204" pitchFamily="34" charset="0"/>
              </a:rPr>
              <a:t>freedom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equality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human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dignity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electoral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elections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rule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of</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law</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universal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suffrage</a:t>
            </a:r>
            <a:r>
              <a:rPr lang="ru-RU" sz="2400" dirty="0" smtClean="0">
                <a:latin typeface="Arial" panose="020B0604020202020204" pitchFamily="34" charset="0"/>
                <a:cs typeface="Arial" panose="020B0604020202020204" pitchFamily="34" charset="0"/>
              </a:rPr>
              <a:t> — </a:t>
            </a:r>
            <a:r>
              <a:rPr lang="ru-RU" sz="2400" dirty="0" err="1" smtClean="0">
                <a:latin typeface="Arial" panose="020B0604020202020204" pitchFamily="34" charset="0"/>
                <a:cs typeface="Arial" panose="020B0604020202020204" pitchFamily="34" charset="0"/>
              </a:rPr>
              <a:t>have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taken</a:t>
            </a:r>
            <a:r>
              <a:rPr lang="ru-RU" sz="2400" dirty="0" smtClean="0">
                <a:latin typeface="Arial" panose="020B0604020202020204" pitchFamily="34" charset="0"/>
                <a:cs typeface="Arial" panose="020B0604020202020204" pitchFamily="34" charset="0"/>
              </a:rPr>
              <a:t> a </a:t>
            </a:r>
            <a:r>
              <a:rPr lang="ru-RU" sz="2400" dirty="0" err="1" smtClean="0">
                <a:latin typeface="Arial" panose="020B0604020202020204" pitchFamily="34" charset="0"/>
                <a:cs typeface="Arial" panose="020B0604020202020204" pitchFamily="34" charset="0"/>
              </a:rPr>
              <a:t>dominant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position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world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culture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Economic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liberalism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based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on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market</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and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private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property</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defeating</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state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socialism</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1990, </a:t>
            </a:r>
            <a:r>
              <a:rPr lang="ru-RU" sz="2400" dirty="0" err="1" smtClean="0">
                <a:latin typeface="Arial" panose="020B0604020202020204" pitchFamily="34" charset="0"/>
                <a:cs typeface="Arial" panose="020B0604020202020204" pitchFamily="34" charset="0"/>
              </a:rPr>
              <a:t>more</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States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adhered</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to</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liberal</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democratic</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values</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than</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in</a:t>
            </a:r>
            <a:r>
              <a:rPr lang="ru-RU" sz="2400" dirty="0" smtClean="0">
                <a:latin typeface="Arial" panose="020B0604020202020204" pitchFamily="34" charset="0"/>
                <a:cs typeface="Arial" panose="020B0604020202020204" pitchFamily="34" charset="0"/>
              </a:rPr>
              <a:t> 1900.</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0342582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400" y="304800"/>
            <a:ext cx="8915400" cy="6232475"/>
          </a:xfrm>
          <a:prstGeom prst="rect">
            <a:avLst/>
          </a:prstGeom>
        </p:spPr>
        <p:txBody>
          <a:bodyPr wrap="square">
            <a:spAutoFit/>
          </a:bodyPr>
          <a:lstStyle/>
          <a:p>
            <a:r>
              <a:rPr lang="ru-RU" sz="1900" dirty="0" err="1" smtClean="0"/>
              <a:t>Other</a:t>
            </a:r>
            <a:r>
              <a:rPr lang="ru-RU" sz="1900" dirty="0" smtClean="0"/>
              <a:t> </a:t>
            </a:r>
            <a:r>
              <a:rPr lang="ru-RU" sz="1900" dirty="0" err="1" smtClean="0"/>
              <a:t>analysts</a:t>
            </a:r>
            <a:r>
              <a:rPr lang="ru-RU" sz="1900" dirty="0" smtClean="0"/>
              <a:t> </a:t>
            </a:r>
            <a:r>
              <a:rPr lang="ru-RU" sz="1900" dirty="0" err="1" smtClean="0"/>
              <a:t>are</a:t>
            </a:r>
            <a:r>
              <a:rPr lang="ru-RU" sz="1900" dirty="0" smtClean="0"/>
              <a:t> </a:t>
            </a:r>
            <a:r>
              <a:rPr lang="ru-RU" sz="1900" dirty="0" err="1" smtClean="0"/>
              <a:t>more</a:t>
            </a:r>
            <a:r>
              <a:rPr lang="ru-RU" sz="1900" dirty="0" smtClean="0"/>
              <a:t> </a:t>
            </a:r>
            <a:r>
              <a:rPr lang="ru-RU" sz="1900" dirty="0" err="1" smtClean="0"/>
              <a:t>pessimistic</a:t>
            </a:r>
            <a:r>
              <a:rPr lang="ru-RU" sz="1900" dirty="0" smtClean="0"/>
              <a:t> </a:t>
            </a:r>
            <a:r>
              <a:rPr lang="ru-RU" sz="1900" dirty="0" err="1" smtClean="0"/>
              <a:t>in</a:t>
            </a:r>
            <a:r>
              <a:rPr lang="ru-RU" sz="1900" dirty="0" smtClean="0"/>
              <a:t> </a:t>
            </a:r>
            <a:r>
              <a:rPr lang="ru-RU" sz="1900" dirty="0" err="1" smtClean="0"/>
              <a:t>assessing</a:t>
            </a:r>
            <a:r>
              <a:rPr lang="ru-RU" sz="1900" dirty="0" smtClean="0"/>
              <a:t> </a:t>
            </a:r>
            <a:r>
              <a:rPr lang="ru-RU" sz="1900" dirty="0" err="1" smtClean="0"/>
              <a:t>the</a:t>
            </a:r>
            <a:r>
              <a:rPr lang="ru-RU" sz="1900" dirty="0" smtClean="0"/>
              <a:t> </a:t>
            </a:r>
            <a:r>
              <a:rPr lang="ru-RU" sz="1900" dirty="0" err="1" smtClean="0"/>
              <a:t>prospects</a:t>
            </a:r>
            <a:r>
              <a:rPr lang="ru-RU" sz="1900" dirty="0" smtClean="0"/>
              <a:t> </a:t>
            </a:r>
            <a:r>
              <a:rPr lang="ru-RU" sz="1900" dirty="0" err="1" smtClean="0"/>
              <a:t>for</a:t>
            </a:r>
            <a:r>
              <a:rPr lang="ru-RU" sz="1900" dirty="0" smtClean="0"/>
              <a:t> </a:t>
            </a:r>
            <a:r>
              <a:rPr lang="ru-RU" sz="1900" dirty="0" err="1" smtClean="0"/>
              <a:t>universal</a:t>
            </a:r>
            <a:r>
              <a:rPr lang="ru-RU" sz="1900" dirty="0" smtClean="0"/>
              <a:t> </a:t>
            </a:r>
            <a:r>
              <a:rPr lang="ru-RU" sz="1900" dirty="0" err="1" smtClean="0"/>
              <a:t>adoption</a:t>
            </a:r>
            <a:r>
              <a:rPr lang="ru-RU" sz="1900" dirty="0" smtClean="0"/>
              <a:t> </a:t>
            </a:r>
            <a:r>
              <a:rPr lang="ru-RU" sz="1900" dirty="0" err="1" smtClean="0"/>
              <a:t>of</a:t>
            </a:r>
            <a:r>
              <a:rPr lang="ru-RU" sz="1900" dirty="0" smtClean="0"/>
              <a:t> </a:t>
            </a:r>
            <a:r>
              <a:rPr lang="ru-RU" sz="1900" dirty="0" err="1" smtClean="0"/>
              <a:t>conciliation</a:t>
            </a:r>
            <a:r>
              <a:rPr lang="ru-RU" sz="1900" dirty="0" smtClean="0"/>
              <a:t> </a:t>
            </a:r>
            <a:r>
              <a:rPr lang="ru-RU" sz="1900" dirty="0" err="1" smtClean="0"/>
              <a:t>systems</a:t>
            </a:r>
            <a:r>
              <a:rPr lang="ru-RU" sz="1900" dirty="0" smtClean="0"/>
              <a:t>[80]. </a:t>
            </a:r>
            <a:r>
              <a:rPr lang="ru-RU" sz="1900" dirty="0" err="1" smtClean="0"/>
              <a:t>The</a:t>
            </a:r>
            <a:r>
              <a:rPr lang="ru-RU" sz="1900" dirty="0" smtClean="0"/>
              <a:t> </a:t>
            </a:r>
            <a:r>
              <a:rPr lang="ru-RU" sz="1900" dirty="0" err="1" smtClean="0"/>
              <a:t>ideals</a:t>
            </a:r>
            <a:r>
              <a:rPr lang="ru-RU" sz="1900" dirty="0" smtClean="0"/>
              <a:t> </a:t>
            </a:r>
            <a:r>
              <a:rPr lang="ru-RU" sz="1900" dirty="0" err="1" smtClean="0"/>
              <a:t>of</a:t>
            </a:r>
            <a:r>
              <a:rPr lang="ru-RU" sz="1900" dirty="0" smtClean="0"/>
              <a:t> </a:t>
            </a:r>
            <a:r>
              <a:rPr lang="ru-RU" sz="1900" dirty="0" err="1" smtClean="0"/>
              <a:t>liberal</a:t>
            </a:r>
            <a:r>
              <a:rPr lang="ru-RU" sz="1900" dirty="0" smtClean="0"/>
              <a:t> </a:t>
            </a:r>
            <a:r>
              <a:rPr lang="ru-RU" sz="1900" dirty="0" err="1" smtClean="0"/>
              <a:t>democracy</a:t>
            </a:r>
            <a:r>
              <a:rPr lang="ru-RU" sz="1900" dirty="0" smtClean="0"/>
              <a:t> </a:t>
            </a:r>
            <a:r>
              <a:rPr lang="ru-RU" sz="1900" dirty="0" err="1" smtClean="0"/>
              <a:t>prevail</a:t>
            </a:r>
            <a:r>
              <a:rPr lang="ru-RU" sz="1900" dirty="0" smtClean="0"/>
              <a:t> </a:t>
            </a:r>
            <a:r>
              <a:rPr lang="ru-RU" sz="1900" dirty="0" err="1" smtClean="0"/>
              <a:t>in</a:t>
            </a:r>
            <a:r>
              <a:rPr lang="ru-RU" sz="1900" dirty="0" smtClean="0"/>
              <a:t> </a:t>
            </a:r>
            <a:r>
              <a:rPr lang="ru-RU" sz="1900" dirty="0" err="1" smtClean="0"/>
              <a:t>the</a:t>
            </a:r>
            <a:r>
              <a:rPr lang="ru-RU" sz="1900" dirty="0" smtClean="0"/>
              <a:t> </a:t>
            </a:r>
            <a:r>
              <a:rPr lang="ru-RU" sz="1900" dirty="0" err="1" smtClean="0"/>
              <a:t>superstructure</a:t>
            </a:r>
            <a:r>
              <a:rPr lang="ru-RU" sz="1900" dirty="0" smtClean="0"/>
              <a:t>. </a:t>
            </a:r>
            <a:r>
              <a:rPr lang="ru-RU" sz="1900" dirty="0" err="1" smtClean="0"/>
              <a:t>However</a:t>
            </a:r>
            <a:r>
              <a:rPr lang="ru-RU" sz="1900" dirty="0" smtClean="0"/>
              <a:t>, </a:t>
            </a:r>
            <a:r>
              <a:rPr lang="ru-RU" sz="1900" dirty="0" err="1" smtClean="0"/>
              <a:t>in</a:t>
            </a:r>
            <a:r>
              <a:rPr lang="ru-RU" sz="1900" dirty="0" smtClean="0"/>
              <a:t> </a:t>
            </a:r>
            <a:r>
              <a:rPr lang="ru-RU" sz="1900" dirty="0" err="1" smtClean="0"/>
              <a:t>most</a:t>
            </a:r>
            <a:r>
              <a:rPr lang="ru-RU" sz="1900" dirty="0" smtClean="0"/>
              <a:t> </a:t>
            </a:r>
            <a:r>
              <a:rPr lang="ru-RU" sz="1900" dirty="0" err="1" smtClean="0"/>
              <a:t>countries</a:t>
            </a:r>
            <a:r>
              <a:rPr lang="ru-RU" sz="1900" dirty="0" smtClean="0"/>
              <a:t>, </a:t>
            </a:r>
            <a:r>
              <a:rPr lang="ru-RU" sz="1900" dirty="0" err="1" smtClean="0"/>
              <a:t>bureaucratic</a:t>
            </a:r>
            <a:r>
              <a:rPr lang="ru-RU" sz="1900" dirty="0" smtClean="0"/>
              <a:t>–</a:t>
            </a:r>
            <a:r>
              <a:rPr lang="ru-RU" sz="1900" dirty="0" err="1" smtClean="0"/>
              <a:t>authoritarian</a:t>
            </a:r>
            <a:r>
              <a:rPr lang="ru-RU" sz="1900" dirty="0" smtClean="0"/>
              <a:t> </a:t>
            </a:r>
            <a:r>
              <a:rPr lang="ru-RU" sz="1900" dirty="0" err="1" smtClean="0"/>
              <a:t>tendencies</a:t>
            </a:r>
            <a:r>
              <a:rPr lang="ru-RU" sz="1900" dirty="0" smtClean="0"/>
              <a:t> </a:t>
            </a:r>
            <a:r>
              <a:rPr lang="ru-RU" sz="1900" dirty="0" err="1" smtClean="0"/>
              <a:t>still</a:t>
            </a:r>
            <a:r>
              <a:rPr lang="ru-RU" sz="1900" dirty="0" smtClean="0"/>
              <a:t> </a:t>
            </a:r>
            <a:r>
              <a:rPr lang="ru-RU" sz="1900" dirty="0" err="1" smtClean="0"/>
              <a:t>influence</a:t>
            </a:r>
            <a:r>
              <a:rPr lang="ru-RU" sz="1900" dirty="0" smtClean="0"/>
              <a:t> </a:t>
            </a:r>
            <a:r>
              <a:rPr lang="ru-RU" sz="1900" dirty="0" err="1" smtClean="0"/>
              <a:t>the</a:t>
            </a:r>
            <a:r>
              <a:rPr lang="ru-RU" sz="1900" dirty="0" smtClean="0"/>
              <a:t> </a:t>
            </a:r>
            <a:r>
              <a:rPr lang="ru-RU" sz="1900" dirty="0" err="1" smtClean="0"/>
              <a:t>political</a:t>
            </a:r>
            <a:r>
              <a:rPr lang="ru-RU" sz="1900" dirty="0" smtClean="0"/>
              <a:t> </a:t>
            </a:r>
            <a:r>
              <a:rPr lang="ru-RU" sz="1900" dirty="0" err="1" smtClean="0"/>
              <a:t>decision-making</a:t>
            </a:r>
            <a:r>
              <a:rPr lang="ru-RU" sz="1900" dirty="0" smtClean="0"/>
              <a:t> </a:t>
            </a:r>
            <a:r>
              <a:rPr lang="ru-RU" sz="1900" dirty="0" err="1" smtClean="0"/>
              <a:t>process</a:t>
            </a:r>
            <a:r>
              <a:rPr lang="ru-RU" sz="1900" dirty="0" smtClean="0"/>
              <a:t>. </a:t>
            </a:r>
            <a:endParaRPr lang="en-US" sz="1900" dirty="0" smtClean="0"/>
          </a:p>
          <a:p>
            <a:r>
              <a:rPr lang="ru-RU" sz="1900" dirty="0" err="1" smtClean="0"/>
              <a:t>Law</a:t>
            </a:r>
            <a:r>
              <a:rPr lang="ru-RU" sz="1900" dirty="0" smtClean="0"/>
              <a:t> </a:t>
            </a:r>
            <a:r>
              <a:rPr lang="ru-RU" sz="1900" dirty="0" err="1" smtClean="0"/>
              <a:t>enforcement</a:t>
            </a:r>
            <a:r>
              <a:rPr lang="ru-RU" sz="1900" dirty="0" smtClean="0"/>
              <a:t> </a:t>
            </a:r>
            <a:r>
              <a:rPr lang="ru-RU" sz="1900" dirty="0" err="1" smtClean="0"/>
              <a:t>agencies</a:t>
            </a:r>
            <a:r>
              <a:rPr lang="ru-RU" sz="1900" dirty="0" smtClean="0"/>
              <a:t> </a:t>
            </a:r>
            <a:r>
              <a:rPr lang="ru-RU" sz="1900" dirty="0" err="1" smtClean="0"/>
              <a:t>such</a:t>
            </a:r>
            <a:r>
              <a:rPr lang="ru-RU" sz="1900" dirty="0" smtClean="0"/>
              <a:t> </a:t>
            </a:r>
            <a:r>
              <a:rPr lang="ru-RU" sz="1900" dirty="0" err="1" smtClean="0"/>
              <a:t>as</a:t>
            </a:r>
            <a:r>
              <a:rPr lang="ru-RU" sz="1900" dirty="0" smtClean="0"/>
              <a:t> </a:t>
            </a:r>
            <a:r>
              <a:rPr lang="ru-RU" sz="1900" dirty="0" err="1" smtClean="0"/>
              <a:t>the</a:t>
            </a:r>
            <a:r>
              <a:rPr lang="ru-RU" sz="1900" dirty="0" smtClean="0"/>
              <a:t> </a:t>
            </a:r>
            <a:r>
              <a:rPr lang="ru-RU" sz="1900" dirty="0" err="1" smtClean="0"/>
              <a:t>police</a:t>
            </a:r>
            <a:r>
              <a:rPr lang="ru-RU" sz="1900" dirty="0" smtClean="0"/>
              <a:t>, </a:t>
            </a:r>
            <a:r>
              <a:rPr lang="ru-RU" sz="1900" dirty="0" err="1" smtClean="0"/>
              <a:t>the</a:t>
            </a:r>
            <a:r>
              <a:rPr lang="ru-RU" sz="1900" dirty="0" smtClean="0"/>
              <a:t> </a:t>
            </a:r>
            <a:r>
              <a:rPr lang="ru-RU" sz="1900" dirty="0" err="1" smtClean="0"/>
              <a:t>army</a:t>
            </a:r>
            <a:r>
              <a:rPr lang="ru-RU" sz="1900" dirty="0" smtClean="0"/>
              <a:t>, </a:t>
            </a:r>
            <a:r>
              <a:rPr lang="ru-RU" sz="1900" dirty="0" err="1" smtClean="0"/>
              <a:t>the</a:t>
            </a:r>
            <a:r>
              <a:rPr lang="ru-RU" sz="1900" dirty="0" smtClean="0"/>
              <a:t> </a:t>
            </a:r>
            <a:r>
              <a:rPr lang="ru-RU" sz="1900" dirty="0" err="1" smtClean="0"/>
              <a:t>security</a:t>
            </a:r>
            <a:r>
              <a:rPr lang="ru-RU" sz="1900" dirty="0" smtClean="0"/>
              <a:t> </a:t>
            </a:r>
            <a:r>
              <a:rPr lang="ru-RU" sz="1900" dirty="0" err="1" smtClean="0"/>
              <a:t>service</a:t>
            </a:r>
            <a:r>
              <a:rPr lang="ru-RU" sz="1900" dirty="0" smtClean="0"/>
              <a:t> </a:t>
            </a:r>
            <a:r>
              <a:rPr lang="ru-RU" sz="1900" dirty="0" err="1" smtClean="0"/>
              <a:t>and</a:t>
            </a:r>
            <a:r>
              <a:rPr lang="ru-RU" sz="1900" dirty="0" smtClean="0"/>
              <a:t> </a:t>
            </a:r>
            <a:r>
              <a:rPr lang="ru-RU" sz="1900" dirty="0" err="1" smtClean="0"/>
              <a:t>private</a:t>
            </a:r>
            <a:r>
              <a:rPr lang="ru-RU" sz="1900" dirty="0" smtClean="0"/>
              <a:t> </a:t>
            </a:r>
            <a:r>
              <a:rPr lang="ru-RU" sz="1900" dirty="0" err="1" smtClean="0"/>
              <a:t>paramilitary</a:t>
            </a:r>
            <a:r>
              <a:rPr lang="ru-RU" sz="1900" dirty="0" smtClean="0"/>
              <a:t> </a:t>
            </a:r>
            <a:r>
              <a:rPr lang="ru-RU" sz="1900" dirty="0" err="1" smtClean="0"/>
              <a:t>groups</a:t>
            </a:r>
            <a:r>
              <a:rPr lang="ru-RU" sz="1900" dirty="0" smtClean="0"/>
              <a:t> </a:t>
            </a:r>
            <a:r>
              <a:rPr lang="ru-RU" sz="1900" dirty="0" err="1" smtClean="0"/>
              <a:t>keep</a:t>
            </a:r>
            <a:r>
              <a:rPr lang="ru-RU" sz="1900" dirty="0" smtClean="0"/>
              <a:t> </a:t>
            </a:r>
            <a:r>
              <a:rPr lang="ru-RU" sz="1900" dirty="0" err="1" smtClean="0"/>
              <a:t>the</a:t>
            </a:r>
            <a:r>
              <a:rPr lang="ru-RU" sz="1900" dirty="0" smtClean="0"/>
              <a:t> </a:t>
            </a:r>
            <a:r>
              <a:rPr lang="ru-RU" sz="1900" dirty="0" err="1" smtClean="0"/>
              <a:t>actions</a:t>
            </a:r>
            <a:r>
              <a:rPr lang="ru-RU" sz="1900" dirty="0" smtClean="0"/>
              <a:t> </a:t>
            </a:r>
            <a:r>
              <a:rPr lang="ru-RU" sz="1900" dirty="0" err="1" smtClean="0"/>
              <a:t>of</a:t>
            </a:r>
            <a:r>
              <a:rPr lang="ru-RU" sz="1900" dirty="0" smtClean="0"/>
              <a:t> </a:t>
            </a:r>
            <a:r>
              <a:rPr lang="ru-RU" sz="1900" dirty="0" err="1" smtClean="0"/>
              <a:t>political</a:t>
            </a:r>
            <a:r>
              <a:rPr lang="ru-RU" sz="1900" dirty="0" smtClean="0"/>
              <a:t> </a:t>
            </a:r>
            <a:r>
              <a:rPr lang="ru-RU" sz="1900" dirty="0" err="1" smtClean="0"/>
              <a:t>dissidents</a:t>
            </a:r>
            <a:r>
              <a:rPr lang="ru-RU" sz="1900" dirty="0" smtClean="0"/>
              <a:t> </a:t>
            </a:r>
            <a:r>
              <a:rPr lang="ru-RU" sz="1900" dirty="0" err="1" smtClean="0"/>
              <a:t>opposed</a:t>
            </a:r>
            <a:r>
              <a:rPr lang="ru-RU" sz="1900" dirty="0" smtClean="0"/>
              <a:t> </a:t>
            </a:r>
            <a:r>
              <a:rPr lang="ru-RU" sz="1900" dirty="0" err="1" smtClean="0"/>
              <a:t>to</a:t>
            </a:r>
            <a:r>
              <a:rPr lang="ru-RU" sz="1900" dirty="0" smtClean="0"/>
              <a:t> </a:t>
            </a:r>
            <a:r>
              <a:rPr lang="ru-RU" sz="1900" dirty="0" err="1" smtClean="0"/>
              <a:t>the</a:t>
            </a:r>
            <a:r>
              <a:rPr lang="ru-RU" sz="1900" dirty="0" smtClean="0"/>
              <a:t> </a:t>
            </a:r>
            <a:r>
              <a:rPr lang="ru-RU" sz="1900" dirty="0" err="1" smtClean="0"/>
              <a:t>interests</a:t>
            </a:r>
            <a:r>
              <a:rPr lang="ru-RU" sz="1900" dirty="0" smtClean="0"/>
              <a:t> </a:t>
            </a:r>
            <a:r>
              <a:rPr lang="ru-RU" sz="1900" dirty="0" err="1" smtClean="0"/>
              <a:t>of</a:t>
            </a:r>
            <a:r>
              <a:rPr lang="ru-RU" sz="1900" dirty="0" smtClean="0"/>
              <a:t> </a:t>
            </a:r>
            <a:r>
              <a:rPr lang="ru-RU" sz="1900" dirty="0" err="1" smtClean="0"/>
              <a:t>the</a:t>
            </a:r>
            <a:r>
              <a:rPr lang="ru-RU" sz="1900" dirty="0" smtClean="0"/>
              <a:t> </a:t>
            </a:r>
            <a:r>
              <a:rPr lang="ru-RU" sz="1900" dirty="0" err="1" smtClean="0"/>
              <a:t>elite</a:t>
            </a:r>
            <a:r>
              <a:rPr lang="ru-RU" sz="1900" dirty="0" smtClean="0"/>
              <a:t> </a:t>
            </a:r>
            <a:r>
              <a:rPr lang="ru-RU" sz="1900" dirty="0" err="1" smtClean="0"/>
              <a:t>under</a:t>
            </a:r>
            <a:r>
              <a:rPr lang="ru-RU" sz="1900" dirty="0" smtClean="0"/>
              <a:t> </a:t>
            </a:r>
            <a:r>
              <a:rPr lang="ru-RU" sz="1900" dirty="0" err="1" smtClean="0"/>
              <a:t>control</a:t>
            </a:r>
            <a:r>
              <a:rPr lang="ru-RU" sz="1900" dirty="0" smtClean="0"/>
              <a:t>. </a:t>
            </a:r>
            <a:r>
              <a:rPr lang="ru-RU" sz="1900" dirty="0" err="1" smtClean="0"/>
              <a:t>In</a:t>
            </a:r>
            <a:r>
              <a:rPr lang="ru-RU" sz="1900" dirty="0" smtClean="0"/>
              <a:t> a </a:t>
            </a:r>
            <a:r>
              <a:rPr lang="ru-RU" sz="1900" dirty="0" err="1" smtClean="0"/>
              <a:t>situation</a:t>
            </a:r>
            <a:r>
              <a:rPr lang="ru-RU" sz="1900" dirty="0" smtClean="0"/>
              <a:t> </a:t>
            </a:r>
            <a:r>
              <a:rPr lang="ru-RU" sz="1900" dirty="0" err="1" smtClean="0"/>
              <a:t>of</a:t>
            </a:r>
            <a:r>
              <a:rPr lang="ru-RU" sz="1900" dirty="0" smtClean="0"/>
              <a:t> </a:t>
            </a:r>
            <a:r>
              <a:rPr lang="ru-RU" sz="1900" dirty="0" err="1" smtClean="0"/>
              <a:t>growing</a:t>
            </a:r>
            <a:r>
              <a:rPr lang="ru-RU" sz="1900" dirty="0" smtClean="0"/>
              <a:t> </a:t>
            </a:r>
            <a:r>
              <a:rPr lang="ru-RU" sz="1900" dirty="0" err="1" smtClean="0"/>
              <a:t>role</a:t>
            </a:r>
            <a:r>
              <a:rPr lang="ru-RU" sz="1900" dirty="0" smtClean="0"/>
              <a:t> </a:t>
            </a:r>
            <a:r>
              <a:rPr lang="ru-RU" sz="1900" dirty="0" err="1" smtClean="0"/>
              <a:t>specialization</a:t>
            </a:r>
            <a:r>
              <a:rPr lang="ru-RU" sz="1900" dirty="0" smtClean="0"/>
              <a:t>, </a:t>
            </a:r>
            <a:r>
              <a:rPr lang="ru-RU" sz="1900" dirty="0" err="1" smtClean="0"/>
              <a:t>the</a:t>
            </a:r>
            <a:r>
              <a:rPr lang="ru-RU" sz="1900" dirty="0" smtClean="0"/>
              <a:t> </a:t>
            </a:r>
            <a:r>
              <a:rPr lang="ru-RU" sz="1900" dirty="0" err="1" smtClean="0"/>
              <a:t>primordial</a:t>
            </a:r>
            <a:r>
              <a:rPr lang="ru-RU" sz="1900" dirty="0" smtClean="0"/>
              <a:t> </a:t>
            </a:r>
            <a:r>
              <a:rPr lang="ru-RU" sz="1900" dirty="0" err="1" smtClean="0"/>
              <a:t>craving</a:t>
            </a:r>
            <a:r>
              <a:rPr lang="ru-RU" sz="1900" dirty="0" smtClean="0"/>
              <a:t> </a:t>
            </a:r>
            <a:r>
              <a:rPr lang="ru-RU" sz="1900" dirty="0" err="1" smtClean="0"/>
              <a:t>of</a:t>
            </a:r>
            <a:r>
              <a:rPr lang="ru-RU" sz="1900" dirty="0" smtClean="0"/>
              <a:t> </a:t>
            </a:r>
            <a:r>
              <a:rPr lang="ru-RU" sz="1900" dirty="0" err="1" smtClean="0"/>
              <a:t>the</a:t>
            </a:r>
            <a:r>
              <a:rPr lang="ru-RU" sz="1900" dirty="0" smtClean="0"/>
              <a:t> </a:t>
            </a:r>
            <a:r>
              <a:rPr lang="ru-RU" sz="1900" dirty="0" err="1" smtClean="0"/>
              <a:t>people</a:t>
            </a:r>
            <a:r>
              <a:rPr lang="ru-RU" sz="1900" dirty="0" smtClean="0"/>
              <a:t> </a:t>
            </a:r>
            <a:r>
              <a:rPr lang="ru-RU" sz="1900" dirty="0" err="1" smtClean="0"/>
              <a:t>for</a:t>
            </a:r>
            <a:r>
              <a:rPr lang="ru-RU" sz="1900" dirty="0" smtClean="0"/>
              <a:t> a </a:t>
            </a:r>
            <a:r>
              <a:rPr lang="ru-RU" sz="1900" dirty="0" err="1" smtClean="0"/>
              <a:t>single</a:t>
            </a:r>
            <a:r>
              <a:rPr lang="ru-RU" sz="1900" dirty="0" smtClean="0"/>
              <a:t> </a:t>
            </a:r>
            <a:r>
              <a:rPr lang="ru-RU" sz="1900" dirty="0" err="1" smtClean="0"/>
              <a:t>community</a:t>
            </a:r>
            <a:r>
              <a:rPr lang="ru-RU" sz="1900" dirty="0" smtClean="0"/>
              <a:t> </a:t>
            </a:r>
            <a:r>
              <a:rPr lang="ru-RU" sz="1900" dirty="0" err="1" smtClean="0"/>
              <a:t>also</a:t>
            </a:r>
            <a:r>
              <a:rPr lang="ru-RU" sz="1900" dirty="0" smtClean="0"/>
              <a:t> </a:t>
            </a:r>
            <a:r>
              <a:rPr lang="ru-RU" sz="1900" dirty="0" err="1" smtClean="0"/>
              <a:t>manifests</a:t>
            </a:r>
            <a:r>
              <a:rPr lang="ru-RU" sz="1900" dirty="0" smtClean="0"/>
              <a:t> </a:t>
            </a:r>
            <a:r>
              <a:rPr lang="ru-RU" sz="1900" dirty="0" err="1" smtClean="0"/>
              <a:t>itself</a:t>
            </a:r>
            <a:r>
              <a:rPr lang="ru-RU" sz="1900" dirty="0" smtClean="0"/>
              <a:t> </a:t>
            </a:r>
            <a:r>
              <a:rPr lang="ru-RU" sz="1900" dirty="0" err="1" smtClean="0"/>
              <a:t>from</a:t>
            </a:r>
            <a:r>
              <a:rPr lang="ru-RU" sz="1900" dirty="0" smtClean="0"/>
              <a:t> </a:t>
            </a:r>
            <a:r>
              <a:rPr lang="ru-RU" sz="1900" dirty="0" err="1" smtClean="0"/>
              <a:t>time</a:t>
            </a:r>
            <a:r>
              <a:rPr lang="ru-RU" sz="1900" dirty="0" smtClean="0"/>
              <a:t> </a:t>
            </a:r>
            <a:r>
              <a:rPr lang="ru-RU" sz="1900" dirty="0" err="1" smtClean="0"/>
              <a:t>to</a:t>
            </a:r>
            <a:r>
              <a:rPr lang="ru-RU" sz="1900" dirty="0" smtClean="0"/>
              <a:t> </a:t>
            </a:r>
            <a:r>
              <a:rPr lang="ru-RU" sz="1900" dirty="0" err="1" smtClean="0"/>
              <a:t>time</a:t>
            </a:r>
            <a:r>
              <a:rPr lang="ru-RU" sz="1900" dirty="0" smtClean="0"/>
              <a:t> </a:t>
            </a:r>
            <a:r>
              <a:rPr lang="ru-RU" sz="1900" dirty="0" err="1" smtClean="0"/>
              <a:t>in</a:t>
            </a:r>
            <a:r>
              <a:rPr lang="ru-RU" sz="1900" dirty="0" smtClean="0"/>
              <a:t> </a:t>
            </a:r>
            <a:r>
              <a:rPr lang="ru-RU" sz="1900" dirty="0" err="1" smtClean="0"/>
              <a:t>tolerance</a:t>
            </a:r>
            <a:r>
              <a:rPr lang="ru-RU" sz="1900" dirty="0" smtClean="0"/>
              <a:t> </a:t>
            </a:r>
            <a:r>
              <a:rPr lang="ru-RU" sz="1900" dirty="0" err="1" smtClean="0"/>
              <a:t>for</a:t>
            </a:r>
            <a:r>
              <a:rPr lang="ru-RU" sz="1900" dirty="0" smtClean="0"/>
              <a:t> </a:t>
            </a:r>
            <a:r>
              <a:rPr lang="ru-RU" sz="1900" dirty="0" err="1" smtClean="0"/>
              <a:t>the</a:t>
            </a:r>
            <a:r>
              <a:rPr lang="ru-RU" sz="1900" dirty="0" smtClean="0"/>
              <a:t> </a:t>
            </a:r>
            <a:r>
              <a:rPr lang="ru-RU" sz="1900" dirty="0" err="1" smtClean="0"/>
              <a:t>diversity</a:t>
            </a:r>
            <a:r>
              <a:rPr lang="ru-RU" sz="1900" dirty="0" smtClean="0"/>
              <a:t> </a:t>
            </a:r>
            <a:r>
              <a:rPr lang="ru-RU" sz="1900" dirty="0" err="1" smtClean="0"/>
              <a:t>of</a:t>
            </a:r>
            <a:r>
              <a:rPr lang="ru-RU" sz="1900" dirty="0" smtClean="0"/>
              <a:t> </a:t>
            </a:r>
            <a:r>
              <a:rPr lang="ru-RU" sz="1900" dirty="0" err="1" smtClean="0"/>
              <a:t>influence</a:t>
            </a:r>
            <a:r>
              <a:rPr lang="ru-RU" sz="1900" dirty="0" smtClean="0"/>
              <a:t> </a:t>
            </a:r>
            <a:r>
              <a:rPr lang="ru-RU" sz="1900" dirty="0" err="1" smtClean="0"/>
              <a:t>groups</a:t>
            </a:r>
            <a:r>
              <a:rPr lang="ru-RU" sz="1900" dirty="0" smtClean="0"/>
              <a:t> </a:t>
            </a:r>
            <a:r>
              <a:rPr lang="ru-RU" sz="1900" dirty="0" err="1" smtClean="0"/>
              <a:t>characteristic</a:t>
            </a:r>
            <a:r>
              <a:rPr lang="ru-RU" sz="1900" dirty="0" smtClean="0"/>
              <a:t> </a:t>
            </a:r>
            <a:r>
              <a:rPr lang="ru-RU" sz="1900" dirty="0" err="1" smtClean="0"/>
              <a:t>of</a:t>
            </a:r>
            <a:r>
              <a:rPr lang="ru-RU" sz="1900" dirty="0" smtClean="0"/>
              <a:t> </a:t>
            </a:r>
            <a:r>
              <a:rPr lang="ru-RU" sz="1900" dirty="0" err="1" smtClean="0"/>
              <a:t>conciliation</a:t>
            </a:r>
            <a:r>
              <a:rPr lang="ru-RU" sz="1900" dirty="0" smtClean="0"/>
              <a:t> </a:t>
            </a:r>
            <a:r>
              <a:rPr lang="ru-RU" sz="1900" dirty="0" err="1" smtClean="0"/>
              <a:t>systems</a:t>
            </a:r>
            <a:r>
              <a:rPr lang="ru-RU" sz="1900" dirty="0" smtClean="0"/>
              <a:t>. </a:t>
            </a:r>
            <a:r>
              <a:rPr lang="ru-RU" sz="1900" dirty="0" err="1" smtClean="0"/>
              <a:t>And</a:t>
            </a:r>
            <a:r>
              <a:rPr lang="ru-RU" sz="1900" dirty="0" smtClean="0"/>
              <a:t> </a:t>
            </a:r>
            <a:r>
              <a:rPr lang="ru-RU" sz="1900" dirty="0" err="1" smtClean="0"/>
              <a:t>even</a:t>
            </a:r>
            <a:r>
              <a:rPr lang="ru-RU" sz="1900" dirty="0" smtClean="0"/>
              <a:t> </a:t>
            </a:r>
            <a:r>
              <a:rPr lang="ru-RU" sz="1900" dirty="0" err="1" smtClean="0"/>
              <a:t>though</a:t>
            </a:r>
            <a:r>
              <a:rPr lang="ru-RU" sz="1900" dirty="0" smtClean="0"/>
              <a:t> </a:t>
            </a:r>
            <a:r>
              <a:rPr lang="ru-RU" sz="1900" dirty="0" err="1" smtClean="0"/>
              <a:t>the</a:t>
            </a:r>
            <a:r>
              <a:rPr lang="ru-RU" sz="1900" dirty="0" smtClean="0"/>
              <a:t> </a:t>
            </a:r>
            <a:r>
              <a:rPr lang="ru-RU" sz="1900" dirty="0" err="1" smtClean="0"/>
              <a:t>global</a:t>
            </a:r>
            <a:r>
              <a:rPr lang="ru-RU" sz="1900" dirty="0" smtClean="0"/>
              <a:t> </a:t>
            </a:r>
            <a:r>
              <a:rPr lang="ru-RU" sz="1900" dirty="0" err="1" smtClean="0"/>
              <a:t>capitalist</a:t>
            </a:r>
            <a:r>
              <a:rPr lang="ru-RU" sz="1900" dirty="0" smtClean="0"/>
              <a:t> </a:t>
            </a:r>
            <a:r>
              <a:rPr lang="ru-RU" sz="1900" dirty="0" err="1" smtClean="0"/>
              <a:t>economy</a:t>
            </a:r>
            <a:r>
              <a:rPr lang="ru-RU" sz="1900" dirty="0" smtClean="0"/>
              <a:t> </a:t>
            </a:r>
            <a:r>
              <a:rPr lang="ru-RU" sz="1900" dirty="0" err="1" smtClean="0"/>
              <a:t>is</a:t>
            </a:r>
            <a:r>
              <a:rPr lang="ru-RU" sz="1900" dirty="0" smtClean="0"/>
              <a:t> </a:t>
            </a:r>
            <a:r>
              <a:rPr lang="ru-RU" sz="1900" dirty="0" err="1" smtClean="0"/>
              <a:t>expanding</a:t>
            </a:r>
            <a:r>
              <a:rPr lang="ru-RU" sz="1900" dirty="0" smtClean="0"/>
              <a:t> </a:t>
            </a:r>
            <a:r>
              <a:rPr lang="ru-RU" sz="1900" dirty="0" err="1" smtClean="0"/>
              <a:t>its</a:t>
            </a:r>
            <a:r>
              <a:rPr lang="ru-RU" sz="1900" dirty="0" smtClean="0"/>
              <a:t> </a:t>
            </a:r>
            <a:r>
              <a:rPr lang="ru-RU" sz="1900" dirty="0" err="1" smtClean="0"/>
              <a:t>sphere</a:t>
            </a:r>
            <a:r>
              <a:rPr lang="ru-RU" sz="1900" dirty="0" smtClean="0"/>
              <a:t> </a:t>
            </a:r>
            <a:r>
              <a:rPr lang="ru-RU" sz="1900" dirty="0" err="1" smtClean="0"/>
              <a:t>of</a:t>
            </a:r>
            <a:r>
              <a:rPr lang="ru-RU" sz="1900" dirty="0" smtClean="0"/>
              <a:t> </a:t>
            </a:r>
            <a:r>
              <a:rPr lang="ru-RU" sz="1900" dirty="0" err="1" smtClean="0"/>
              <a:t>influence</a:t>
            </a:r>
            <a:r>
              <a:rPr lang="ru-RU" sz="1900" dirty="0" smtClean="0"/>
              <a:t>, </a:t>
            </a:r>
            <a:r>
              <a:rPr lang="ru-RU" sz="1900" dirty="0" err="1" smtClean="0"/>
              <a:t>individual</a:t>
            </a:r>
            <a:r>
              <a:rPr lang="ru-RU" sz="1900" dirty="0" smtClean="0"/>
              <a:t> </a:t>
            </a:r>
            <a:r>
              <a:rPr lang="ru-RU" sz="1900" dirty="0" err="1" smtClean="0"/>
              <a:t>communal</a:t>
            </a:r>
            <a:r>
              <a:rPr lang="ru-RU" sz="1900" dirty="0" smtClean="0"/>
              <a:t> (</a:t>
            </a:r>
            <a:r>
              <a:rPr lang="ru-RU" sz="1900" dirty="0" err="1" smtClean="0"/>
              <a:t>ethno-religious</a:t>
            </a:r>
            <a:r>
              <a:rPr lang="ru-RU" sz="1900" dirty="0" smtClean="0"/>
              <a:t>) </a:t>
            </a:r>
            <a:r>
              <a:rPr lang="ru-RU" sz="1900" dirty="0" err="1" smtClean="0"/>
              <a:t>conflicts</a:t>
            </a:r>
            <a:r>
              <a:rPr lang="ru-RU" sz="1900" dirty="0" smtClean="0"/>
              <a:t> </a:t>
            </a:r>
            <a:r>
              <a:rPr lang="ru-RU" sz="1900" dirty="0" err="1" smtClean="0"/>
              <a:t>pose</a:t>
            </a:r>
            <a:r>
              <a:rPr lang="ru-RU" sz="1900" dirty="0" smtClean="0"/>
              <a:t> a </a:t>
            </a:r>
            <a:r>
              <a:rPr lang="ru-RU" sz="1900" dirty="0" err="1" smtClean="0"/>
              <a:t>threat</a:t>
            </a:r>
            <a:r>
              <a:rPr lang="ru-RU" sz="1900" dirty="0" smtClean="0"/>
              <a:t> </a:t>
            </a:r>
            <a:r>
              <a:rPr lang="ru-RU" sz="1900" dirty="0" err="1" smtClean="0"/>
              <a:t>to</a:t>
            </a:r>
            <a:r>
              <a:rPr lang="ru-RU" sz="1900" dirty="0" smtClean="0"/>
              <a:t> </a:t>
            </a:r>
            <a:r>
              <a:rPr lang="ru-RU" sz="1900" dirty="0" err="1" smtClean="0"/>
              <a:t>the</a:t>
            </a:r>
            <a:r>
              <a:rPr lang="ru-RU" sz="1900" dirty="0" smtClean="0"/>
              <a:t> </a:t>
            </a:r>
            <a:r>
              <a:rPr lang="ru-RU" sz="1900" dirty="0" err="1" smtClean="0"/>
              <a:t>existence</a:t>
            </a:r>
            <a:r>
              <a:rPr lang="ru-RU" sz="1900" dirty="0" smtClean="0"/>
              <a:t> </a:t>
            </a:r>
            <a:r>
              <a:rPr lang="ru-RU" sz="1900" dirty="0" err="1" smtClean="0"/>
              <a:t>of</a:t>
            </a:r>
            <a:r>
              <a:rPr lang="ru-RU" sz="1900" dirty="0" smtClean="0"/>
              <a:t> </a:t>
            </a:r>
            <a:r>
              <a:rPr lang="ru-RU" sz="1900" dirty="0" err="1" smtClean="0"/>
              <a:t>weak</a:t>
            </a:r>
            <a:r>
              <a:rPr lang="ru-RU" sz="1900" dirty="0" smtClean="0"/>
              <a:t> </a:t>
            </a:r>
            <a:r>
              <a:rPr lang="ru-RU" sz="1900" dirty="0" err="1" smtClean="0"/>
              <a:t>nation-states</a:t>
            </a:r>
            <a:r>
              <a:rPr lang="ru-RU" sz="1900" dirty="0" smtClean="0"/>
              <a:t>. </a:t>
            </a:r>
            <a:endParaRPr lang="en-US" sz="1900" dirty="0" smtClean="0"/>
          </a:p>
          <a:p>
            <a:r>
              <a:rPr lang="ru-RU" sz="1900" dirty="0" err="1" smtClean="0"/>
              <a:t>Conciliatory</a:t>
            </a:r>
            <a:r>
              <a:rPr lang="ru-RU" sz="1900" dirty="0" smtClean="0"/>
              <a:t> </a:t>
            </a:r>
            <a:r>
              <a:rPr lang="ru-RU" sz="1900" dirty="0" err="1" smtClean="0"/>
              <a:t>systems</a:t>
            </a:r>
            <a:r>
              <a:rPr lang="ru-RU" sz="1900" dirty="0" smtClean="0"/>
              <a:t> </a:t>
            </a:r>
            <a:r>
              <a:rPr lang="ru-RU" sz="1900" dirty="0" err="1" smtClean="0"/>
              <a:t>have</a:t>
            </a:r>
            <a:r>
              <a:rPr lang="ru-RU" sz="1900" dirty="0" smtClean="0"/>
              <a:t> </a:t>
            </a:r>
            <a:r>
              <a:rPr lang="ru-RU" sz="1900" dirty="0" err="1" smtClean="0"/>
              <a:t>particularly</a:t>
            </a:r>
            <a:r>
              <a:rPr lang="ru-RU" sz="1900" dirty="0" smtClean="0"/>
              <a:t> </a:t>
            </a:r>
            <a:r>
              <a:rPr lang="ru-RU" sz="1900" dirty="0" err="1" smtClean="0"/>
              <a:t>little</a:t>
            </a:r>
            <a:r>
              <a:rPr lang="ru-RU" sz="1900" dirty="0" smtClean="0"/>
              <a:t> </a:t>
            </a:r>
            <a:r>
              <a:rPr lang="ru-RU" sz="1900" dirty="0" err="1" smtClean="0"/>
              <a:t>chance</a:t>
            </a:r>
            <a:r>
              <a:rPr lang="ru-RU" sz="1900" dirty="0" smtClean="0"/>
              <a:t> </a:t>
            </a:r>
            <a:r>
              <a:rPr lang="ru-RU" sz="1900" dirty="0" err="1" smtClean="0"/>
              <a:t>of</a:t>
            </a:r>
            <a:r>
              <a:rPr lang="ru-RU" sz="1900" dirty="0" smtClean="0"/>
              <a:t> </a:t>
            </a:r>
            <a:r>
              <a:rPr lang="ru-RU" sz="1900" dirty="0" err="1" smtClean="0"/>
              <a:t>survival</a:t>
            </a:r>
            <a:r>
              <a:rPr lang="ru-RU" sz="1900" dirty="0" smtClean="0"/>
              <a:t> </a:t>
            </a:r>
            <a:r>
              <a:rPr lang="ru-RU" sz="1900" dirty="0" err="1" smtClean="0"/>
              <a:t>in</a:t>
            </a:r>
            <a:r>
              <a:rPr lang="ru-RU" sz="1900" dirty="0" smtClean="0"/>
              <a:t> </a:t>
            </a:r>
            <a:r>
              <a:rPr lang="ru-RU" sz="1900" dirty="0" err="1" smtClean="0"/>
              <a:t>the</a:t>
            </a:r>
            <a:r>
              <a:rPr lang="ru-RU" sz="1900" dirty="0" smtClean="0"/>
              <a:t> </a:t>
            </a:r>
            <a:r>
              <a:rPr lang="ru-RU" sz="1900" dirty="0" err="1" smtClean="0"/>
              <a:t>face</a:t>
            </a:r>
            <a:r>
              <a:rPr lang="ru-RU" sz="1900" dirty="0" smtClean="0"/>
              <a:t> </a:t>
            </a:r>
            <a:r>
              <a:rPr lang="ru-RU" sz="1900" dirty="0" err="1" smtClean="0"/>
              <a:t>of</a:t>
            </a:r>
            <a:r>
              <a:rPr lang="ru-RU" sz="1900" dirty="0" smtClean="0"/>
              <a:t> </a:t>
            </a:r>
            <a:r>
              <a:rPr lang="ru-RU" sz="1900" dirty="0" err="1" smtClean="0"/>
              <a:t>declining</a:t>
            </a:r>
            <a:r>
              <a:rPr lang="ru-RU" sz="1900" dirty="0" smtClean="0"/>
              <a:t> </a:t>
            </a:r>
            <a:r>
              <a:rPr lang="ru-RU" sz="1900" dirty="0" err="1" smtClean="0"/>
              <a:t>economic</a:t>
            </a:r>
            <a:r>
              <a:rPr lang="ru-RU" sz="1900" dirty="0" smtClean="0"/>
              <a:t> </a:t>
            </a:r>
            <a:r>
              <a:rPr lang="ru-RU" sz="1900" dirty="0" err="1" smtClean="0"/>
              <a:t>growth</a:t>
            </a:r>
            <a:r>
              <a:rPr lang="ru-RU" sz="1900" dirty="0" smtClean="0"/>
              <a:t>, </a:t>
            </a:r>
            <a:r>
              <a:rPr lang="ru-RU" sz="1900" dirty="0" err="1" smtClean="0"/>
              <a:t>deepening</a:t>
            </a:r>
            <a:r>
              <a:rPr lang="ru-RU" sz="1900" dirty="0" smtClean="0"/>
              <a:t> </a:t>
            </a:r>
            <a:r>
              <a:rPr lang="ru-RU" sz="1900" dirty="0" err="1" smtClean="0"/>
              <a:t>income</a:t>
            </a:r>
            <a:r>
              <a:rPr lang="ru-RU" sz="1900" dirty="0" smtClean="0"/>
              <a:t> </a:t>
            </a:r>
            <a:r>
              <a:rPr lang="ru-RU" sz="1900" dirty="0" err="1" smtClean="0"/>
              <a:t>inequality</a:t>
            </a:r>
            <a:r>
              <a:rPr lang="ru-RU" sz="1900" dirty="0" smtClean="0"/>
              <a:t>, </a:t>
            </a:r>
            <a:r>
              <a:rPr lang="ru-RU" sz="1900" dirty="0" err="1" smtClean="0"/>
              <a:t>increasing</a:t>
            </a:r>
            <a:r>
              <a:rPr lang="ru-RU" sz="1900" dirty="0" smtClean="0"/>
              <a:t> </a:t>
            </a:r>
            <a:r>
              <a:rPr lang="ru-RU" sz="1900" dirty="0" err="1" smtClean="0"/>
              <a:t>fragmentation</a:t>
            </a:r>
            <a:r>
              <a:rPr lang="ru-RU" sz="1900" dirty="0" smtClean="0"/>
              <a:t> </a:t>
            </a:r>
            <a:r>
              <a:rPr lang="ru-RU" sz="1900" dirty="0" err="1" smtClean="0"/>
              <a:t>of</a:t>
            </a:r>
            <a:r>
              <a:rPr lang="ru-RU" sz="1900" dirty="0" smtClean="0"/>
              <a:t> </a:t>
            </a:r>
            <a:r>
              <a:rPr lang="ru-RU" sz="1900" dirty="0" err="1" smtClean="0"/>
              <a:t>society</a:t>
            </a:r>
            <a:r>
              <a:rPr lang="ru-RU" sz="1900" dirty="0" smtClean="0"/>
              <a:t> </a:t>
            </a:r>
            <a:r>
              <a:rPr lang="ru-RU" sz="1900" dirty="0" err="1" smtClean="0"/>
              <a:t>and</a:t>
            </a:r>
            <a:r>
              <a:rPr lang="ru-RU" sz="1900" dirty="0" smtClean="0"/>
              <a:t> </a:t>
            </a:r>
            <a:r>
              <a:rPr lang="ru-RU" sz="1900" dirty="0" err="1" smtClean="0"/>
              <a:t>disruption</a:t>
            </a:r>
            <a:r>
              <a:rPr lang="ru-RU" sz="1900" dirty="0" smtClean="0"/>
              <a:t> </a:t>
            </a:r>
            <a:r>
              <a:rPr lang="ru-RU" sz="1900" dirty="0" err="1" smtClean="0"/>
              <a:t>of</a:t>
            </a:r>
            <a:r>
              <a:rPr lang="ru-RU" sz="1900" dirty="0" smtClean="0"/>
              <a:t> </a:t>
            </a:r>
            <a:r>
              <a:rPr lang="ru-RU" sz="1900" dirty="0" err="1" smtClean="0"/>
              <a:t>internal</a:t>
            </a:r>
            <a:r>
              <a:rPr lang="ru-RU" sz="1900" dirty="0" smtClean="0"/>
              <a:t> </a:t>
            </a:r>
            <a:r>
              <a:rPr lang="ru-RU" sz="1900" dirty="0" err="1" smtClean="0"/>
              <a:t>balance</a:t>
            </a:r>
            <a:r>
              <a:rPr lang="ru-RU" sz="1900" dirty="0" smtClean="0"/>
              <a:t> </a:t>
            </a:r>
            <a:r>
              <a:rPr lang="ru-RU" sz="1900" dirty="0" err="1" smtClean="0"/>
              <a:t>as</a:t>
            </a:r>
            <a:r>
              <a:rPr lang="ru-RU" sz="1900" dirty="0" smtClean="0"/>
              <a:t> a </a:t>
            </a:r>
            <a:r>
              <a:rPr lang="ru-RU" sz="1900" dirty="0" err="1" smtClean="0"/>
              <a:t>result</a:t>
            </a:r>
            <a:r>
              <a:rPr lang="ru-RU" sz="1900" dirty="0" smtClean="0"/>
              <a:t> </a:t>
            </a:r>
            <a:r>
              <a:rPr lang="ru-RU" sz="1900" dirty="0" err="1" smtClean="0"/>
              <a:t>of</a:t>
            </a:r>
            <a:r>
              <a:rPr lang="ru-RU" sz="1900" dirty="0" smtClean="0"/>
              <a:t> </a:t>
            </a:r>
            <a:r>
              <a:rPr lang="ru-RU" sz="1900" dirty="0" err="1" smtClean="0"/>
              <a:t>foreign</a:t>
            </a:r>
            <a:r>
              <a:rPr lang="ru-RU" sz="1900" dirty="0" smtClean="0"/>
              <a:t> </a:t>
            </a:r>
            <a:r>
              <a:rPr lang="ru-RU" sz="1900" dirty="0" err="1" smtClean="0"/>
              <a:t>interference</a:t>
            </a:r>
            <a:r>
              <a:rPr lang="ru-RU" sz="1900" dirty="0" smtClean="0"/>
              <a:t>. </a:t>
            </a:r>
            <a:r>
              <a:rPr lang="ru-RU" sz="1900" dirty="0" err="1" smtClean="0"/>
              <a:t>In</a:t>
            </a:r>
            <a:r>
              <a:rPr lang="ru-RU" sz="1900" dirty="0" smtClean="0"/>
              <a:t> </a:t>
            </a:r>
            <a:r>
              <a:rPr lang="ru-RU" sz="1900" dirty="0" err="1" smtClean="0"/>
              <a:t>this</a:t>
            </a:r>
            <a:r>
              <a:rPr lang="ru-RU" sz="1900" dirty="0" smtClean="0"/>
              <a:t> </a:t>
            </a:r>
            <a:r>
              <a:rPr lang="ru-RU" sz="1900" dirty="0" err="1" smtClean="0"/>
              <a:t>case</a:t>
            </a:r>
            <a:r>
              <a:rPr lang="ru-RU" sz="1900" dirty="0" smtClean="0"/>
              <a:t>, </a:t>
            </a:r>
            <a:r>
              <a:rPr lang="ru-RU" sz="1900" dirty="0" err="1" smtClean="0"/>
              <a:t>mobilization</a:t>
            </a:r>
            <a:r>
              <a:rPr lang="ru-RU" sz="1900" dirty="0" smtClean="0"/>
              <a:t> </a:t>
            </a:r>
            <a:r>
              <a:rPr lang="ru-RU" sz="1900" dirty="0" err="1" smtClean="0"/>
              <a:t>systems</a:t>
            </a:r>
            <a:r>
              <a:rPr lang="ru-RU" sz="1900" dirty="0" smtClean="0"/>
              <a:t> </a:t>
            </a:r>
            <a:r>
              <a:rPr lang="ru-RU" sz="1900" dirty="0" err="1" smtClean="0"/>
              <a:t>are</a:t>
            </a:r>
            <a:r>
              <a:rPr lang="ru-RU" sz="1900" dirty="0" smtClean="0"/>
              <a:t> </a:t>
            </a:r>
            <a:r>
              <a:rPr lang="ru-RU" sz="1900" dirty="0" err="1" smtClean="0"/>
              <a:t>needed</a:t>
            </a:r>
            <a:r>
              <a:rPr lang="ru-RU" sz="1900" dirty="0" smtClean="0"/>
              <a:t> </a:t>
            </a:r>
            <a:r>
              <a:rPr lang="ru-RU" sz="1900" dirty="0" err="1" smtClean="0"/>
              <a:t>to</a:t>
            </a:r>
            <a:r>
              <a:rPr lang="ru-RU" sz="1900" dirty="0" smtClean="0"/>
              <a:t> </a:t>
            </a:r>
            <a:r>
              <a:rPr lang="ru-RU" sz="1900" dirty="0" err="1" smtClean="0"/>
              <a:t>carry</a:t>
            </a:r>
            <a:r>
              <a:rPr lang="ru-RU" sz="1900" dirty="0" smtClean="0"/>
              <a:t> </a:t>
            </a:r>
            <a:r>
              <a:rPr lang="ru-RU" sz="1900" dirty="0" err="1" smtClean="0"/>
              <a:t>out</a:t>
            </a:r>
            <a:r>
              <a:rPr lang="ru-RU" sz="1900" dirty="0" smtClean="0"/>
              <a:t> </a:t>
            </a:r>
            <a:r>
              <a:rPr lang="ru-RU" sz="1900" dirty="0" err="1" smtClean="0"/>
              <a:t>social</a:t>
            </a:r>
            <a:r>
              <a:rPr lang="ru-RU" sz="1900" dirty="0" smtClean="0"/>
              <a:t> </a:t>
            </a:r>
            <a:r>
              <a:rPr lang="ru-RU" sz="1900" dirty="0" err="1" smtClean="0"/>
              <a:t>transformations</a:t>
            </a:r>
            <a:r>
              <a:rPr lang="ru-RU" sz="1900" dirty="0" smtClean="0"/>
              <a:t>, </a:t>
            </a:r>
            <a:r>
              <a:rPr lang="ru-RU" sz="1900" dirty="0" err="1" smtClean="0"/>
              <a:t>as</a:t>
            </a:r>
            <a:r>
              <a:rPr lang="ru-RU" sz="1900" dirty="0" smtClean="0"/>
              <a:t> </a:t>
            </a:r>
            <a:r>
              <a:rPr lang="ru-RU" sz="1900" dirty="0" err="1" smtClean="0"/>
              <a:t>was</a:t>
            </a:r>
            <a:r>
              <a:rPr lang="ru-RU" sz="1900" dirty="0" smtClean="0"/>
              <a:t> </a:t>
            </a:r>
            <a:r>
              <a:rPr lang="ru-RU" sz="1900" dirty="0" err="1" smtClean="0"/>
              <a:t>the</a:t>
            </a:r>
            <a:r>
              <a:rPr lang="ru-RU" sz="1900" dirty="0" smtClean="0"/>
              <a:t> </a:t>
            </a:r>
            <a:r>
              <a:rPr lang="ru-RU" sz="1900" dirty="0" err="1" smtClean="0"/>
              <a:t>case</a:t>
            </a:r>
            <a:r>
              <a:rPr lang="ru-RU" sz="1900" dirty="0" smtClean="0"/>
              <a:t> </a:t>
            </a:r>
            <a:r>
              <a:rPr lang="ru-RU" sz="1900" dirty="0" err="1" smtClean="0"/>
              <a:t>in</a:t>
            </a:r>
            <a:r>
              <a:rPr lang="ru-RU" sz="1900" dirty="0" smtClean="0"/>
              <a:t> </a:t>
            </a:r>
            <a:r>
              <a:rPr lang="ru-RU" sz="1900" dirty="0" err="1" smtClean="0"/>
              <a:t>Russia</a:t>
            </a:r>
            <a:r>
              <a:rPr lang="ru-RU" sz="1900" dirty="0" smtClean="0"/>
              <a:t>, </a:t>
            </a:r>
            <a:r>
              <a:rPr lang="ru-RU" sz="1900" dirty="0" err="1" smtClean="0"/>
              <a:t>Germany</a:t>
            </a:r>
            <a:r>
              <a:rPr lang="ru-RU" sz="1900" dirty="0" smtClean="0"/>
              <a:t>, </a:t>
            </a:r>
            <a:r>
              <a:rPr lang="ru-RU" sz="1900" dirty="0" err="1" smtClean="0"/>
              <a:t>China</a:t>
            </a:r>
            <a:r>
              <a:rPr lang="ru-RU" sz="1900" dirty="0" smtClean="0"/>
              <a:t>, </a:t>
            </a:r>
            <a:r>
              <a:rPr lang="ru-RU" sz="1900" dirty="0" err="1" smtClean="0"/>
              <a:t>Vietnam</a:t>
            </a:r>
            <a:r>
              <a:rPr lang="ru-RU" sz="1900" dirty="0" smtClean="0"/>
              <a:t>, </a:t>
            </a:r>
            <a:r>
              <a:rPr lang="ru-RU" sz="1900" dirty="0" err="1" smtClean="0"/>
              <a:t>North</a:t>
            </a:r>
            <a:r>
              <a:rPr lang="ru-RU" sz="1900" dirty="0" smtClean="0"/>
              <a:t> </a:t>
            </a:r>
            <a:r>
              <a:rPr lang="ru-RU" sz="1900" dirty="0" err="1" smtClean="0"/>
              <a:t>Korea</a:t>
            </a:r>
            <a:r>
              <a:rPr lang="ru-RU" sz="1900" dirty="0" smtClean="0"/>
              <a:t>, </a:t>
            </a:r>
            <a:r>
              <a:rPr lang="ru-RU" sz="1900" dirty="0" err="1" smtClean="0"/>
              <a:t>Iran</a:t>
            </a:r>
            <a:r>
              <a:rPr lang="ru-RU" sz="1900" dirty="0" smtClean="0"/>
              <a:t> </a:t>
            </a:r>
            <a:r>
              <a:rPr lang="ru-RU" sz="1900" dirty="0" err="1" smtClean="0"/>
              <a:t>and</a:t>
            </a:r>
            <a:r>
              <a:rPr lang="ru-RU" sz="1900" dirty="0" smtClean="0"/>
              <a:t> </a:t>
            </a:r>
            <a:r>
              <a:rPr lang="ru-RU" sz="1900" dirty="0" err="1" smtClean="0"/>
              <a:t>Cuba</a:t>
            </a:r>
            <a:r>
              <a:rPr lang="ru-RU" sz="1900" dirty="0" smtClean="0"/>
              <a:t>. </a:t>
            </a:r>
            <a:endParaRPr lang="en-US" sz="1900" dirty="0" smtClean="0"/>
          </a:p>
          <a:p>
            <a:r>
              <a:rPr lang="ru-RU" sz="1900" dirty="0" err="1" smtClean="0"/>
              <a:t>Powerful</a:t>
            </a:r>
            <a:r>
              <a:rPr lang="ru-RU" sz="1900" dirty="0" smtClean="0"/>
              <a:t>, </a:t>
            </a:r>
            <a:r>
              <a:rPr lang="ru-RU" sz="1900" dirty="0" err="1" smtClean="0"/>
              <a:t>coercive</a:t>
            </a:r>
            <a:r>
              <a:rPr lang="ru-RU" sz="1900" dirty="0" smtClean="0"/>
              <a:t> </a:t>
            </a:r>
            <a:r>
              <a:rPr lang="ru-RU" sz="1900" dirty="0" err="1" smtClean="0"/>
              <a:t>States</a:t>
            </a:r>
            <a:r>
              <a:rPr lang="ru-RU" sz="1900" dirty="0" smtClean="0"/>
              <a:t> </a:t>
            </a:r>
            <a:r>
              <a:rPr lang="ru-RU" sz="1900" dirty="0" err="1" smtClean="0"/>
              <a:t>that</a:t>
            </a:r>
            <a:r>
              <a:rPr lang="ru-RU" sz="1900" dirty="0" smtClean="0"/>
              <a:t> </a:t>
            </a:r>
            <a:r>
              <a:rPr lang="ru-RU" sz="1900" dirty="0" err="1" smtClean="0"/>
              <a:t>have</a:t>
            </a:r>
            <a:r>
              <a:rPr lang="ru-RU" sz="1900" dirty="0" smtClean="0"/>
              <a:t> </a:t>
            </a:r>
            <a:r>
              <a:rPr lang="ru-RU" sz="1900" dirty="0" err="1" smtClean="0"/>
              <a:t>destroyed</a:t>
            </a:r>
            <a:r>
              <a:rPr lang="ru-RU" sz="1900" dirty="0" smtClean="0"/>
              <a:t> </a:t>
            </a:r>
            <a:r>
              <a:rPr lang="ru-RU" sz="1900" dirty="0" err="1" smtClean="0"/>
              <a:t>the</a:t>
            </a:r>
            <a:r>
              <a:rPr lang="ru-RU" sz="1900" dirty="0" smtClean="0"/>
              <a:t> </a:t>
            </a:r>
            <a:r>
              <a:rPr lang="ru-RU" sz="1900" dirty="0" err="1" smtClean="0"/>
              <a:t>old</a:t>
            </a:r>
            <a:r>
              <a:rPr lang="ru-RU" sz="1900" dirty="0" smtClean="0"/>
              <a:t> </a:t>
            </a:r>
            <a:r>
              <a:rPr lang="ru-RU" sz="1900" dirty="0" err="1" smtClean="0"/>
              <a:t>system</a:t>
            </a:r>
            <a:r>
              <a:rPr lang="ru-RU" sz="1900" dirty="0" smtClean="0"/>
              <a:t> </a:t>
            </a:r>
            <a:r>
              <a:rPr lang="ru-RU" sz="1900" dirty="0" err="1" smtClean="0"/>
              <a:t>seek</a:t>
            </a:r>
            <a:r>
              <a:rPr lang="ru-RU" sz="1900" dirty="0" smtClean="0"/>
              <a:t> </a:t>
            </a:r>
            <a:r>
              <a:rPr lang="ru-RU" sz="1900" dirty="0" err="1" smtClean="0"/>
              <a:t>to</a:t>
            </a:r>
            <a:r>
              <a:rPr lang="ru-RU" sz="1900" dirty="0" smtClean="0"/>
              <a:t> </a:t>
            </a:r>
            <a:r>
              <a:rPr lang="ru-RU" sz="1900" dirty="0" err="1" smtClean="0"/>
              <a:t>implement</a:t>
            </a:r>
            <a:r>
              <a:rPr lang="ru-RU" sz="1900" dirty="0" smtClean="0"/>
              <a:t> </a:t>
            </a:r>
            <a:r>
              <a:rPr lang="ru-RU" sz="1900" dirty="0" err="1" smtClean="0"/>
              <a:t>their</a:t>
            </a:r>
            <a:r>
              <a:rPr lang="ru-RU" sz="1900" dirty="0" smtClean="0"/>
              <a:t> </a:t>
            </a:r>
            <a:r>
              <a:rPr lang="ru-RU" sz="1900" dirty="0" err="1" smtClean="0"/>
              <a:t>policies</a:t>
            </a:r>
            <a:r>
              <a:rPr lang="ru-RU" sz="1900" dirty="0" smtClean="0"/>
              <a:t> </a:t>
            </a:r>
            <a:r>
              <a:rPr lang="ru-RU" sz="1900" dirty="0" err="1" smtClean="0"/>
              <a:t>using</a:t>
            </a:r>
            <a:r>
              <a:rPr lang="ru-RU" sz="1900" dirty="0" smtClean="0"/>
              <a:t> </a:t>
            </a:r>
            <a:r>
              <a:rPr lang="ru-RU" sz="1900" dirty="0" err="1" smtClean="0"/>
              <a:t>methods</a:t>
            </a:r>
            <a:r>
              <a:rPr lang="ru-RU" sz="1900" dirty="0" smtClean="0"/>
              <a:t> </a:t>
            </a:r>
            <a:r>
              <a:rPr lang="ru-RU" sz="1900" dirty="0" err="1" smtClean="0"/>
              <a:t>that</a:t>
            </a:r>
            <a:r>
              <a:rPr lang="ru-RU" sz="1900" dirty="0" smtClean="0"/>
              <a:t> </a:t>
            </a:r>
            <a:r>
              <a:rPr lang="ru-RU" sz="1900" dirty="0" err="1" smtClean="0"/>
              <a:t>negate</a:t>
            </a:r>
            <a:r>
              <a:rPr lang="ru-RU" sz="1900" dirty="0" smtClean="0"/>
              <a:t> </a:t>
            </a:r>
            <a:r>
              <a:rPr lang="ru-RU" sz="1900" dirty="0" err="1" smtClean="0"/>
              <a:t>the</a:t>
            </a:r>
            <a:r>
              <a:rPr lang="ru-RU" sz="1900" dirty="0" smtClean="0"/>
              <a:t> </a:t>
            </a:r>
            <a:r>
              <a:rPr lang="ru-RU" sz="1900" dirty="0" err="1" smtClean="0"/>
              <a:t>liberal</a:t>
            </a:r>
            <a:r>
              <a:rPr lang="ru-RU" sz="1900" dirty="0" smtClean="0"/>
              <a:t> </a:t>
            </a:r>
            <a:r>
              <a:rPr lang="ru-RU" sz="1900" dirty="0" err="1" smtClean="0"/>
              <a:t>democratic</a:t>
            </a:r>
            <a:r>
              <a:rPr lang="ru-RU" sz="1900" dirty="0" smtClean="0"/>
              <a:t> </a:t>
            </a:r>
            <a:r>
              <a:rPr lang="ru-RU" sz="1900" dirty="0" err="1" smtClean="0"/>
              <a:t>principles</a:t>
            </a:r>
            <a:r>
              <a:rPr lang="ru-RU" sz="1900" dirty="0" smtClean="0"/>
              <a:t> </a:t>
            </a:r>
            <a:r>
              <a:rPr lang="ru-RU" sz="1900" dirty="0" err="1" smtClean="0"/>
              <a:t>of</a:t>
            </a:r>
            <a:r>
              <a:rPr lang="ru-RU" sz="1900" dirty="0" smtClean="0"/>
              <a:t> </a:t>
            </a:r>
            <a:r>
              <a:rPr lang="ru-RU" sz="1900" dirty="0" err="1" smtClean="0"/>
              <a:t>conciliation</a:t>
            </a:r>
            <a:r>
              <a:rPr lang="ru-RU" sz="1900" dirty="0" smtClean="0"/>
              <a:t> </a:t>
            </a:r>
            <a:r>
              <a:rPr lang="ru-RU" sz="1900" dirty="0" err="1" smtClean="0"/>
              <a:t>systems</a:t>
            </a:r>
            <a:r>
              <a:rPr lang="ru-RU" sz="1900" dirty="0" smtClean="0"/>
              <a:t>.</a:t>
            </a:r>
            <a:endParaRPr lang="ru-RU" sz="1900" dirty="0"/>
          </a:p>
        </p:txBody>
      </p:sp>
    </p:spTree>
    <p:extLst>
      <p:ext uri="{BB962C8B-B14F-4D97-AF65-F5344CB8AC3E}">
        <p14:creationId xmlns:p14="http://schemas.microsoft.com/office/powerpoint/2010/main" val="3837010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535940" y="381000"/>
            <a:ext cx="7731759" cy="6093976"/>
          </a:xfrm>
        </p:spPr>
        <p:txBody>
          <a:bodyPr/>
          <a:lstStyle/>
          <a:p>
            <a:r>
              <a:rPr lang="en-US" sz="2200" dirty="0">
                <a:latin typeface="Arial" panose="020B0604020202020204" pitchFamily="34" charset="0"/>
                <a:cs typeface="Arial" panose="020B0604020202020204" pitchFamily="34" charset="0"/>
              </a:rPr>
              <a:t>The leading principle of the conciliation system is the harmonization of interests. Due to the development of pluralism, such a system needs rules and institutions for conflict resolution. </a:t>
            </a:r>
            <a:endParaRPr lang="ru-RU" sz="2200" dirty="0" smtClean="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Participants </a:t>
            </a:r>
            <a:r>
              <a:rPr lang="en-US" sz="2200" dirty="0">
                <a:latin typeface="Arial" panose="020B0604020202020204" pitchFamily="34" charset="0"/>
                <a:cs typeface="Arial" panose="020B0604020202020204" pitchFamily="34" charset="0"/>
              </a:rPr>
              <a:t>in the political process treat politics as a kind of game. The main "players" or "teams" include a variety of government institutions, independent pressure groups and coalition political parties. </a:t>
            </a:r>
            <a:endParaRPr lang="ru-RU" sz="2200" dirty="0" smtClean="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Cooperation </a:t>
            </a:r>
            <a:r>
              <a:rPr lang="en-US" sz="2200" dirty="0">
                <a:latin typeface="Arial" panose="020B0604020202020204" pitchFamily="34" charset="0"/>
                <a:cs typeface="Arial" panose="020B0604020202020204" pitchFamily="34" charset="0"/>
              </a:rPr>
              <a:t>and conflict represent two possible strategies for achieving their goals. To ensure the victory of their political line, each team must bargain, form coalitions, and mediate conflicting opinions. </a:t>
            </a:r>
            <a:endParaRPr lang="ru-RU" sz="2200" dirty="0" smtClean="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Relying </a:t>
            </a:r>
            <a:r>
              <a:rPr lang="en-US" sz="2200" dirty="0">
                <a:latin typeface="Arial" panose="020B0604020202020204" pitchFamily="34" charset="0"/>
                <a:cs typeface="Arial" panose="020B0604020202020204" pitchFamily="34" charset="0"/>
              </a:rPr>
              <a:t>on shared moral commitments, trust and procedural consensus, the "players" try to ensure a positive outcome that benefits everyone. In this multiparty game, participants must adhere to certain rules of behavior to resolve disagreements, especially if one team does not receive the benefits it had hoped for. </a:t>
            </a:r>
            <a:endParaRPr lang="ru-RU"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45494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457200" y="304800"/>
            <a:ext cx="7731759" cy="6278642"/>
          </a:xfrm>
        </p:spPr>
        <p:txBody>
          <a:bodyPr/>
          <a:lstStyle/>
          <a:p>
            <a:r>
              <a:rPr lang="en-US" dirty="0">
                <a:latin typeface="Arial" panose="020B0604020202020204" pitchFamily="34" charset="0"/>
                <a:cs typeface="Arial" panose="020B0604020202020204" pitchFamily="34" charset="0"/>
              </a:rPr>
              <a:t>Especially important are such rules of behavior as tolerance, willingness to compromise, goodwill and correctness. </a:t>
            </a:r>
            <a:endParaRPr lang="ru-RU"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Correctness </a:t>
            </a:r>
            <a:r>
              <a:rPr lang="en-US" dirty="0">
                <a:latin typeface="Arial" panose="020B0604020202020204" pitchFamily="34" charset="0"/>
                <a:cs typeface="Arial" panose="020B0604020202020204" pitchFamily="34" charset="0"/>
              </a:rPr>
              <a:t>is understood as adherence to legal procedures and notions of the common good that do not affect the private interests of ethnic, linguistic, religious and economic groups. Each individual respects others irrespective of their class, religious affiliation or clan ties. The nature of role relationships is determined not by vague social status, but by specific contractual obligations</a:t>
            </a:r>
            <a:r>
              <a:rPr lang="en-US" dirty="0" smtClean="0">
                <a:latin typeface="Arial" panose="020B0604020202020204" pitchFamily="34" charset="0"/>
                <a:cs typeface="Arial" panose="020B0604020202020204" pitchFamily="34" charset="0"/>
              </a:rPr>
              <a:t>.</a:t>
            </a:r>
            <a:endParaRPr lang="ru-RU"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Political institutions such as independent courts, representative legislatures, coalition parties, and public schools also help to resolve intergroup differences. These institutions create shared values, a sense of cooperation, and act as arbiters of political competition in which participants agree on policy </a:t>
            </a:r>
            <a:r>
              <a:rPr lang="en-US" dirty="0" smtClean="0">
                <a:latin typeface="Arial" panose="020B0604020202020204" pitchFamily="34" charset="0"/>
                <a:cs typeface="Arial" panose="020B0604020202020204" pitchFamily="34" charset="0"/>
              </a:rPr>
              <a:t>changes.</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2925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457200" y="381000"/>
            <a:ext cx="8153400" cy="5909310"/>
          </a:xfrm>
        </p:spPr>
        <p:txBody>
          <a:bodyPr/>
          <a:lstStyle/>
          <a:p>
            <a:r>
              <a:rPr lang="en-US" dirty="0">
                <a:latin typeface="Arial" panose="020B0604020202020204" pitchFamily="34" charset="0"/>
                <a:cs typeface="Arial" panose="020B0604020202020204" pitchFamily="34" charset="0"/>
              </a:rPr>
              <a:t>The behavior of rulers and citizens is based on exchange. Competition between firms resembles competition between political parties. The freedom of the consumer to choose goods corresponds to the freedom of the citizen to favor his chosen politician. </a:t>
            </a:r>
            <a:endParaRPr lang="ru-RU"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Just </a:t>
            </a:r>
            <a:r>
              <a:rPr lang="en-US" dirty="0">
                <a:latin typeface="Arial" panose="020B0604020202020204" pitchFamily="34" charset="0"/>
                <a:cs typeface="Arial" panose="020B0604020202020204" pitchFamily="34" charset="0"/>
              </a:rPr>
              <a:t>as the moneyed buyer demands that goods be offered to him through a system of market institutions, so in the political sphere, voting citizens demand that public policy be presented to them through representative legal institutions. </a:t>
            </a:r>
            <a:endParaRPr lang="ru-RU"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Contract </a:t>
            </a:r>
            <a:r>
              <a:rPr lang="en-US" dirty="0">
                <a:latin typeface="Arial" panose="020B0604020202020204" pitchFamily="34" charset="0"/>
                <a:cs typeface="Arial" panose="020B0604020202020204" pitchFamily="34" charset="0"/>
              </a:rPr>
              <a:t>law restricts economic behavior. Similarly, constitutional procedures limit the activities of government officials. The prerogative to make major policy decisions rests with collegial leadership, both formal (legislators, civil servants, judges) and entrepreneurial (negotiators and bargainers</a:t>
            </a:r>
            <a:r>
              <a:rPr lang="en-US" dirty="0" smtClean="0">
                <a:latin typeface="Arial" panose="020B0604020202020204" pitchFamily="34" charset="0"/>
                <a:cs typeface="Arial" panose="020B0604020202020204" pitchFamily="34" charset="0"/>
              </a:rPr>
              <a:t>).</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6871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1000" y="474345"/>
            <a:ext cx="8382000" cy="5940088"/>
          </a:xfrm>
          <a:prstGeom prst="rect">
            <a:avLst/>
          </a:prstGeom>
        </p:spPr>
        <p:txBody>
          <a:bodyPr wrap="square">
            <a:spAutoFit/>
          </a:bodyPr>
          <a:lstStyle/>
          <a:p>
            <a:r>
              <a:rPr lang="en-US" sz="2000" dirty="0" smtClean="0">
                <a:latin typeface="Arial" panose="020B0604020202020204" pitchFamily="34" charset="0"/>
                <a:cs typeface="Arial" panose="020B0604020202020204" pitchFamily="34" charset="0"/>
              </a:rPr>
              <a:t>The conciliation system is most effective in industrialized market societies, where groups with different personal interests are united on the basis of political consensus. In particular, after the Second World War, the liberal capitalist and social democratic countries of Western Europe, North America, Australia, New Zealand and Japan operated on a conciliation basis. Among the less developed "Third World" countries, Costa Rica has had the most democratic government since 1950.</a:t>
            </a:r>
            <a:endParaRPr lang="ru-RU"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«Certain economic conditions contribute to the success of the conciliation system. </a:t>
            </a:r>
            <a:endParaRPr lang="ru-RU"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First, the system is most effective where there is high economic growth and no large income gap. </a:t>
            </a:r>
            <a:endParaRPr lang="ru-RU"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Economic growth increases the size of the economic "pie" so that a certain portion of it goes to a variety of groups. Rival teams ensure that they are mutually beneficial participants in a political game that aims to achieve a positive outcome. Income equality reduces political polarization; public access to economic resources mitigates the conflict between the ruling and the ruled, the poor and the rich, people with lower and higher social status. Compliance with the norms of civilized behavior becomes mass.</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39235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1148</TotalTime>
  <Words>8623</Words>
  <Application>Microsoft Office PowerPoint</Application>
  <PresentationFormat>Экран (4:3)</PresentationFormat>
  <Paragraphs>192</Paragraphs>
  <Slides>53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53</vt:i4>
      </vt:variant>
    </vt:vector>
  </HeadingPairs>
  <TitlesOfParts>
    <vt:vector size="57" baseType="lpstr">
      <vt:lpstr>Arial</vt:lpstr>
      <vt:lpstr>Calibri</vt:lpstr>
      <vt:lpstr>Microsoft Sans Serif</vt:lpstr>
      <vt:lpstr>Office Theme</vt:lpstr>
      <vt:lpstr>AL-FARABI KAZAKH NATIONAL UNIVERSITY</vt:lpstr>
      <vt:lpstr>Презентация PowerPoint</vt:lpstr>
      <vt:lpstr>Lecture plan:</vt:lpstr>
      <vt:lpstr>Introduction</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Competitive oligarchies and pluralist democracies</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Social Democracy in Sweden</vt:lpstr>
      <vt:lpstr>Political beliefs</vt:lpstr>
      <vt:lpstr>Презентация PowerPoint</vt:lpstr>
      <vt:lpstr>Презентация PowerPoint</vt:lpstr>
      <vt:lpstr>Political structures</vt:lpstr>
      <vt:lpstr>Презентация PowerPoint</vt:lpstr>
      <vt:lpstr>Презентация PowerPoint</vt:lpstr>
      <vt:lpstr>Презентация PowerPoint</vt:lpstr>
      <vt:lpstr>Презентация PowerPoint</vt:lpstr>
      <vt:lpstr>Political behavior</vt:lpstr>
      <vt:lpstr>Презентация PowerPoint</vt:lpstr>
      <vt:lpstr>Презентация PowerPoint</vt:lpstr>
      <vt:lpstr>Policy implementation process and outcomes</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Conclusion</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8  Тоталитарные и авторитарные политические режимы. Новые автократии и гибридные режимы</dc:title>
  <dc:creator>Administrator</dc:creator>
  <cp:lastModifiedBy>User</cp:lastModifiedBy>
  <cp:revision>34</cp:revision>
  <dcterms:created xsi:type="dcterms:W3CDTF">2024-02-27T04:06:39Z</dcterms:created>
  <dcterms:modified xsi:type="dcterms:W3CDTF">2024-04-02T10:51:43Z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2023-11-08T00:00:00Z</vt:filetime>
  </property>
  <property fmtid="{D5CDD505-2E9C-101B-9397-08002B2CF9AE}" pid="3" name="Creator">
    <vt:lpwstr>Microsoft® PowerPoint® 2016</vt:lpwstr>
  </property>
  <property fmtid="{D5CDD505-2E9C-101B-9397-08002B2CF9AE}" pid="4" name="LastSaved">
    <vt:filetime>2024-02-27T00:00:00Z</vt:filetime>
  </property>
  <property fmtid="{D5CDD505-2E9C-101B-9397-08002B2CF9AE}" pid="5" name="Producer">
    <vt:lpwstr>Microsoft® PowerPoint® 2016</vt:lpwstr>
  </property>
</Properties>
</file>